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9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45"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6" r:id="rId91"/>
    <p:sldId id="347" r:id="rId92"/>
    <p:sldId id="348" r:id="rId93"/>
  </p:sldIdLst>
  <p:sldSz cx="9144000" cy="5143500" type="screen16x9"/>
  <p:notesSz cx="6858000" cy="9144000"/>
  <p:embeddedFontLst>
    <p:embeddedFont>
      <p:font typeface="Average" panose="020B0604020202020204" charset="0"/>
      <p:regular r:id="rId95"/>
    </p:embeddedFont>
    <p:embeddedFont>
      <p:font typeface="Roboto" panose="02000000000000000000" pitchFamily="2"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7D1F62-8D37-4EA9-9056-97C8D121115B}">
  <a:tblStyle styleId="{1C7D1F62-8D37-4EA9-9056-97C8D12111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0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c1486810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c1486810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9c14868105_4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9c14868105_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9c14868105_2_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9c14868105_2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9c14868105_2_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9c14868105_2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eb638794e7_4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eb638794e7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9c14868105_2_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9c14868105_2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c14868105_2_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9c14868105_2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9c14868105_2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9c14868105_2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9c14868105_2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9c14868105_2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9c14868105_2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9c14868105_2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c14868105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c1486810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9c14868105_2_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9c14868105_2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9c14868105_2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9c14868105_2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9c14868105_2_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9c14868105_2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9c14868105_2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9c14868105_2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9c14868105_2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9c14868105_2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9c14868105_2_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9c14868105_2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9c14868105_2_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9c14868105_2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9c14868105_2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9c14868105_2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9c14868105_2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9c14868105_2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9c14868105_2_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9c14868105_2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9c14868105_4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9c14868105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9a456ff20a_0_2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9a456ff20a_0_2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9a456ff20a_0_2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9a456ff20a_0_2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9a456ff20a_0_2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9a456ff20a_0_2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9baac47a1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9baac47a1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9baac47a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9baac47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9bb577a0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9bb577a0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9bb577a03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9bb577a03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9bb577a03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9bb577a03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9c14868105_8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9c14868105_8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9a456ff20a_0_2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9a456ff20a_0_2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9c14868105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9c14868105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9bb577a035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9bb577a03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9bb577a03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9bb577a03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9bb577a03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9bb577a03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9c14868105_8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9c14868105_8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9a456ff20a_0_2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9a456ff20a_0_2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9bb577a03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9bb577a03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9bb577a03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9bb577a03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9bb577a035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9bb577a03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9bb577a035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9bb577a03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9bb577a035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9bb577a03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9c14868105_4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9c14868105_4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9bb577a035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9bb577a03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9c14868105_8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9c14868105_8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9c14868105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9c14868105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9c1486810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9c1486810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9c14868105_1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9c14868105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9c14868105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9c14868105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9c14868105_1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9c14868105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9c14868105_1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9c14868105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9c14868105_1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9c14868105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9c14868105_1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9c14868105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9c14868105_4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9c14868105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9c14868105_1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9c14868105_1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9c14868105_1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9c14868105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9c14868105_1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9c14868105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9c14868105_1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9c14868105_1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9c14868105_1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9c14868105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9c14868105_1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9c14868105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9c14868105_1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9c14868105_1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9c14868105_1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9c14868105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9c14868105_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9c14868105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9c14868105_7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9c14868105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c14868105_4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c14868105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9c14868105_7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9c14868105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9c14868105_7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9c14868105_7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9c14868105_7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9c14868105_7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9c14868105_7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9c14868105_7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9c14868105_7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9c14868105_7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9c14868105_7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9c14868105_7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c14868105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c1486810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9c14868105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9c14868105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eb638794e7_8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eb638794e7_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eb638794e7_8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eb638794e7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c14868105_4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c14868105_4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eb638794e7_8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eb638794e7_8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eb638794e7_8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eb638794e7_8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eb638794e7_8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eb638794e7_8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eb638794e7_8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eb638794e7_8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eb638794e7_8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eb638794e7_8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eb638794e7_8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eb638794e7_8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eb638794e7_8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eb638794e7_8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eb638794e7_8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eb638794e7_8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eb638794e7_4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eb638794e7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eb638794e7_4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eb638794e7_4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9c0b2a977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9c0b2a977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220274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de título 1">
  <p:cSld name="TITLE_1">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13"/>
          <p:cNvGrpSpPr/>
          <p:nvPr/>
        </p:nvGrpSpPr>
        <p:grpSpPr>
          <a:xfrm>
            <a:off x="830392" y="1191256"/>
            <a:ext cx="745763" cy="45826"/>
            <a:chOff x="4580561" y="2589004"/>
            <a:chExt cx="1064464" cy="25200"/>
          </a:xfrm>
        </p:grpSpPr>
        <p:sp>
          <p:nvSpPr>
            <p:cNvPr id="53" name="Google Shape;53;p1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56" name="Google Shape;56;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7" name="Google Shape;57;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mt="70000"/>
          </a:blip>
          <a:stretch>
            <a:fillRect/>
          </a:stretch>
        </p:blipFill>
        <p:spPr>
          <a:xfrm>
            <a:off x="7543300" y="3532200"/>
            <a:ext cx="1479001" cy="1479001"/>
          </a:xfrm>
          <a:prstGeom prst="rect">
            <a:avLst/>
          </a:prstGeom>
          <a:noFill/>
          <a:ln>
            <a:noFill/>
          </a:ln>
        </p:spPr>
      </p:pic>
      <p:sp>
        <p:nvSpPr>
          <p:cNvPr id="63" name="Google Shape;63;p14"/>
          <p:cNvSpPr txBox="1">
            <a:spLocks noGrp="1"/>
          </p:cNvSpPr>
          <p:nvPr>
            <p:ph type="ctrTitle"/>
          </p:nvPr>
        </p:nvSpPr>
        <p:spPr>
          <a:xfrm>
            <a:off x="729450" y="1322450"/>
            <a:ext cx="81870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Seminário SO</a:t>
            </a:r>
            <a:endParaRPr b="1"/>
          </a:p>
          <a:p>
            <a:pPr marL="0" lvl="0" indent="0" algn="l" rtl="0">
              <a:spcBef>
                <a:spcPts val="0"/>
              </a:spcBef>
              <a:spcAft>
                <a:spcPts val="0"/>
              </a:spcAft>
              <a:buNone/>
            </a:pPr>
            <a:r>
              <a:rPr lang="pt-BR" b="1"/>
              <a:t>Escalonamento de Processos</a:t>
            </a:r>
            <a:endParaRPr b="1"/>
          </a:p>
        </p:txBody>
      </p:sp>
      <p:sp>
        <p:nvSpPr>
          <p:cNvPr id="64" name="Google Shape;64;p14"/>
          <p:cNvSpPr txBox="1">
            <a:spLocks noGrp="1"/>
          </p:cNvSpPr>
          <p:nvPr>
            <p:ph type="subTitle" idx="1"/>
          </p:nvPr>
        </p:nvSpPr>
        <p:spPr>
          <a:xfrm>
            <a:off x="727950" y="3093525"/>
            <a:ext cx="7688100" cy="9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200"/>
              <a:t>FILIPE CORREIA BELFORT, JOSIEL COSTA DOS SANTOS JUNIOR E STEVEN ROGER DOS SANTOS SOARES</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Gargalo de Von Neumann</a:t>
            </a:r>
            <a:endParaRPr sz="2820" b="1"/>
          </a:p>
        </p:txBody>
      </p:sp>
      <p:sp>
        <p:nvSpPr>
          <p:cNvPr id="160" name="Google Shape;16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pt-BR" sz="1600"/>
              <a:t>CPU é responsável por processar os dados</a:t>
            </a:r>
            <a:endParaRPr sz="1600"/>
          </a:p>
          <a:p>
            <a:pPr marL="0" lvl="0" indent="0" algn="l" rtl="0">
              <a:lnSpc>
                <a:spcPct val="105000"/>
              </a:lnSpc>
              <a:spcBef>
                <a:spcPts val="1200"/>
              </a:spcBef>
              <a:spcAft>
                <a:spcPts val="0"/>
              </a:spcAft>
              <a:buNone/>
            </a:pPr>
            <a:endParaRPr sz="1600"/>
          </a:p>
          <a:p>
            <a:pPr marL="0" lvl="0" indent="0" algn="l" rtl="0">
              <a:lnSpc>
                <a:spcPct val="105000"/>
              </a:lnSpc>
              <a:spcBef>
                <a:spcPts val="1200"/>
              </a:spcBef>
              <a:spcAft>
                <a:spcPts val="0"/>
              </a:spcAft>
              <a:buNone/>
            </a:pPr>
            <a:r>
              <a:rPr lang="pt-BR" sz="1600"/>
              <a:t>Memória é a responsável por armazenar os dados</a:t>
            </a:r>
            <a:endParaRPr sz="1600"/>
          </a:p>
          <a:p>
            <a:pPr marL="0" lvl="0" indent="0" algn="l" rtl="0">
              <a:lnSpc>
                <a:spcPct val="105000"/>
              </a:lnSpc>
              <a:spcBef>
                <a:spcPts val="1200"/>
              </a:spcBef>
              <a:spcAft>
                <a:spcPts val="0"/>
              </a:spcAft>
              <a:buNone/>
            </a:pPr>
            <a:endParaRPr sz="1600"/>
          </a:p>
          <a:p>
            <a:pPr marL="0" lvl="0" indent="0" algn="l" rtl="0">
              <a:lnSpc>
                <a:spcPct val="105000"/>
              </a:lnSpc>
              <a:spcBef>
                <a:spcPts val="1200"/>
              </a:spcBef>
              <a:spcAft>
                <a:spcPts val="0"/>
              </a:spcAft>
              <a:buNone/>
            </a:pPr>
            <a:r>
              <a:rPr lang="pt-BR" sz="1600"/>
              <a:t>O gargalo ocorre na diferença de velocidade que ocorre entre a capacidade de processamento da CPU e o fornecimento dos dados por parte da memória</a:t>
            </a:r>
            <a:endParaRPr sz="1600"/>
          </a:p>
          <a:p>
            <a:pPr marL="0" lvl="0" indent="0" algn="l" rtl="0">
              <a:lnSpc>
                <a:spcPct val="105000"/>
              </a:lnSpc>
              <a:spcBef>
                <a:spcPts val="1200"/>
              </a:spcBef>
              <a:spcAft>
                <a:spcPts val="0"/>
              </a:spcAft>
              <a:buNone/>
            </a:pPr>
            <a:endParaRPr sz="1600"/>
          </a:p>
          <a:p>
            <a:pPr marL="0" lvl="0" indent="0" algn="l" rtl="0">
              <a:lnSpc>
                <a:spcPct val="105000"/>
              </a:lnSpc>
              <a:spcBef>
                <a:spcPts val="1200"/>
              </a:spcBef>
              <a:spcAft>
                <a:spcPts val="1200"/>
              </a:spcAft>
              <a:buNone/>
            </a:pPr>
            <a:r>
              <a:rPr lang="pt-BR" sz="1600"/>
              <a:t>Ociosidade do processador</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2537875" y="1712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4200" b="1"/>
              <a:t>Escalonamento</a:t>
            </a:r>
            <a:r>
              <a:rPr lang="pt-BR" sz="6000" b="1"/>
              <a:t> </a:t>
            </a:r>
            <a:endParaRPr sz="6000" b="1"/>
          </a:p>
          <a:p>
            <a:pPr marL="0" lvl="0" indent="0" algn="l" rtl="0">
              <a:spcBef>
                <a:spcPts val="0"/>
              </a:spcBef>
              <a:spcAft>
                <a:spcPts val="0"/>
              </a:spcAft>
              <a:buNone/>
            </a:pPr>
            <a:r>
              <a:rPr lang="pt-BR" sz="1600" b="1">
                <a:solidFill>
                  <a:schemeClr val="lt2"/>
                </a:solidFill>
              </a:rPr>
              <a:t>por Steven Roger S.S.</a:t>
            </a:r>
            <a:endParaRPr sz="1600" b="1">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311675" y="484675"/>
            <a:ext cx="8520600" cy="5727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pt-BR" sz="1800"/>
              <a:t>Breve Contextualização em Código Java</a:t>
            </a:r>
            <a:endParaRPr sz="1800"/>
          </a:p>
          <a:p>
            <a:pPr marL="0" lvl="0" indent="457200" algn="l" rtl="0">
              <a:spcBef>
                <a:spcPts val="0"/>
              </a:spcBef>
              <a:spcAft>
                <a:spcPts val="0"/>
              </a:spcAft>
              <a:buNone/>
            </a:pPr>
            <a:endParaRPr sz="1800"/>
          </a:p>
          <a:p>
            <a:pPr marL="0" lvl="0" indent="457200" algn="l" rtl="0">
              <a:spcBef>
                <a:spcPts val="0"/>
              </a:spcBef>
              <a:spcAft>
                <a:spcPts val="0"/>
              </a:spcAft>
              <a:buNone/>
            </a:pPr>
            <a:r>
              <a:rPr lang="pt-BR" sz="1800"/>
              <a:t>Programa Armário </a:t>
            </a:r>
            <a:endParaRPr sz="1800"/>
          </a:p>
        </p:txBody>
      </p:sp>
      <p:sp>
        <p:nvSpPr>
          <p:cNvPr id="171" name="Google Shape;171;p25"/>
          <p:cNvSpPr txBox="1">
            <a:spLocks noGrp="1"/>
          </p:cNvSpPr>
          <p:nvPr>
            <p:ph type="body" idx="1"/>
          </p:nvPr>
        </p:nvSpPr>
        <p:spPr>
          <a:xfrm>
            <a:off x="526325" y="4363175"/>
            <a:ext cx="8111100" cy="12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600"/>
              <a:t>Muitas das mesmas questões que se aplicam ao escalonamento de processos também se aplicam ao escalonamento de threads, embora algumas sejam diferentes</a:t>
            </a:r>
            <a:endParaRPr sz="1600"/>
          </a:p>
          <a:p>
            <a:pPr marL="0" lvl="0" indent="0" algn="l" rtl="0">
              <a:spcBef>
                <a:spcPts val="1200"/>
              </a:spcBef>
              <a:spcAft>
                <a:spcPts val="0"/>
              </a:spcAft>
              <a:buNone/>
            </a:pPr>
            <a:endParaRPr sz="1600"/>
          </a:p>
          <a:p>
            <a:pPr marL="0" lvl="0" indent="0" algn="l" rtl="0">
              <a:spcBef>
                <a:spcPts val="1200"/>
              </a:spcBef>
              <a:spcAft>
                <a:spcPts val="1200"/>
              </a:spcAft>
              <a:buNone/>
            </a:pPr>
            <a:endParaRPr sz="1600"/>
          </a:p>
        </p:txBody>
      </p:sp>
      <p:pic>
        <p:nvPicPr>
          <p:cNvPr id="172" name="Google Shape;172;p25"/>
          <p:cNvPicPr preferRelativeResize="0"/>
          <p:nvPr/>
        </p:nvPicPr>
        <p:blipFill>
          <a:blip r:embed="rId3">
            <a:alphaModFix/>
          </a:blip>
          <a:stretch>
            <a:fillRect/>
          </a:stretch>
        </p:blipFill>
        <p:spPr>
          <a:xfrm>
            <a:off x="1223950" y="1522725"/>
            <a:ext cx="6696075" cy="2781300"/>
          </a:xfrm>
          <a:prstGeom prst="rect">
            <a:avLst/>
          </a:prstGeom>
          <a:noFill/>
          <a:ln>
            <a:noFill/>
          </a:ln>
        </p:spPr>
      </p:pic>
      <p:sp>
        <p:nvSpPr>
          <p:cNvPr id="173" name="Google Shape;173;p25"/>
          <p:cNvSpPr txBox="1"/>
          <p:nvPr/>
        </p:nvSpPr>
        <p:spPr>
          <a:xfrm>
            <a:off x="409875" y="0"/>
            <a:ext cx="3927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600" b="1">
                <a:solidFill>
                  <a:schemeClr val="dk1"/>
                </a:solidFill>
              </a:rPr>
              <a:t>O que são processos?</a:t>
            </a:r>
            <a:endParaRPr b="1"/>
          </a:p>
        </p:txBody>
      </p:sp>
      <p:sp>
        <p:nvSpPr>
          <p:cNvPr id="174" name="Google Shape;174;p25"/>
          <p:cNvSpPr txBox="1"/>
          <p:nvPr/>
        </p:nvSpPr>
        <p:spPr>
          <a:xfrm>
            <a:off x="4935125" y="1184025"/>
            <a:ext cx="370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Codigo Armário, uma analogia a processos]</a:t>
            </a:r>
            <a:endParaRPr sz="1000">
              <a:solidFill>
                <a:schemeClr val="accent3"/>
              </a:solidFill>
            </a:endParaRPr>
          </a:p>
        </p:txBody>
      </p:sp>
      <p:sp>
        <p:nvSpPr>
          <p:cNvPr id="175" name="Google Shape;175;p25"/>
          <p:cNvSpPr txBox="1"/>
          <p:nvPr/>
        </p:nvSpPr>
        <p:spPr>
          <a:xfrm>
            <a:off x="1223950" y="4180700"/>
            <a:ext cx="370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[Fonte: Imagem, Steven R.]</a:t>
            </a:r>
            <a:endParaRPr sz="1000">
              <a:solidFill>
                <a:schemeClr val="accent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b="1"/>
              <a:t>Ou seja…</a:t>
            </a:r>
            <a:endParaRPr b="1"/>
          </a:p>
        </p:txBody>
      </p:sp>
      <p:sp>
        <p:nvSpPr>
          <p:cNvPr id="181" name="Google Shape;181;p26"/>
          <p:cNvSpPr txBox="1">
            <a:spLocks noGrp="1"/>
          </p:cNvSpPr>
          <p:nvPr>
            <p:ph type="body" idx="1"/>
          </p:nvPr>
        </p:nvSpPr>
        <p:spPr>
          <a:xfrm>
            <a:off x="311700" y="497400"/>
            <a:ext cx="8520600" cy="3996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b="1"/>
              <a:t>Processo</a:t>
            </a:r>
            <a:r>
              <a:rPr lang="pt-BR" sz="1600"/>
              <a:t>: Um aplicativo de processamento de texto, essa instância seria o processo global.</a:t>
            </a:r>
            <a:endParaRPr sz="1600"/>
          </a:p>
          <a:p>
            <a:pPr marL="0" lvl="0" indent="0" algn="l" rtl="0">
              <a:spcBef>
                <a:spcPts val="1200"/>
              </a:spcBef>
              <a:spcAft>
                <a:spcPts val="0"/>
              </a:spcAft>
              <a:buNone/>
            </a:pPr>
            <a:r>
              <a:rPr lang="pt-BR" sz="1600" b="1"/>
              <a:t>Sub-processo</a:t>
            </a:r>
            <a:r>
              <a:rPr lang="pt-BR" sz="1600"/>
              <a:t>: Pode ser visto como uma instância de um objeto dentro desse processo..</a:t>
            </a:r>
            <a:endParaRPr sz="1600"/>
          </a:p>
          <a:p>
            <a:pPr marL="0" lvl="0" indent="0" algn="l" rtl="0">
              <a:spcBef>
                <a:spcPts val="1200"/>
              </a:spcBef>
              <a:spcAft>
                <a:spcPts val="0"/>
              </a:spcAft>
              <a:buNone/>
            </a:pPr>
            <a:r>
              <a:rPr lang="pt-BR" sz="1600" b="1"/>
              <a:t>Thread</a:t>
            </a:r>
            <a:r>
              <a:rPr lang="pt-BR" sz="1600"/>
              <a:t>: Aqui, a thread seria uma unidade menor de execução dentro desse documento. Pode ser algo como a formatação automática que ocorre enquanto você digita.</a:t>
            </a:r>
            <a:endParaRPr sz="1600"/>
          </a:p>
          <a:p>
            <a:pPr marL="0" lvl="0" indent="0" algn="l" rtl="0">
              <a:spcBef>
                <a:spcPts val="1200"/>
              </a:spcBef>
              <a:spcAft>
                <a:spcPts val="1200"/>
              </a:spcAft>
              <a:buNone/>
            </a:pPr>
            <a:endParaRPr/>
          </a:p>
        </p:txBody>
      </p:sp>
      <p:pic>
        <p:nvPicPr>
          <p:cNvPr id="182" name="Google Shape;182;p26"/>
          <p:cNvPicPr preferRelativeResize="0"/>
          <p:nvPr/>
        </p:nvPicPr>
        <p:blipFill>
          <a:blip r:embed="rId3">
            <a:alphaModFix/>
          </a:blip>
          <a:stretch>
            <a:fillRect/>
          </a:stretch>
        </p:blipFill>
        <p:spPr>
          <a:xfrm>
            <a:off x="1327250" y="2872075"/>
            <a:ext cx="6172200" cy="1790700"/>
          </a:xfrm>
          <a:prstGeom prst="rect">
            <a:avLst/>
          </a:prstGeom>
          <a:noFill/>
          <a:ln>
            <a:noFill/>
          </a:ln>
        </p:spPr>
      </p:pic>
      <p:sp>
        <p:nvSpPr>
          <p:cNvPr id="183" name="Google Shape;183;p26"/>
          <p:cNvSpPr txBox="1"/>
          <p:nvPr/>
        </p:nvSpPr>
        <p:spPr>
          <a:xfrm>
            <a:off x="1327250" y="2533375"/>
            <a:ext cx="370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Gerenciador de Tarefas]</a:t>
            </a:r>
            <a:endParaRPr sz="1000">
              <a:solidFill>
                <a:schemeClr val="accent3"/>
              </a:solidFill>
            </a:endParaRPr>
          </a:p>
        </p:txBody>
      </p:sp>
      <p:sp>
        <p:nvSpPr>
          <p:cNvPr id="184" name="Google Shape;184;p26"/>
          <p:cNvSpPr txBox="1"/>
          <p:nvPr/>
        </p:nvSpPr>
        <p:spPr>
          <a:xfrm>
            <a:off x="1327250" y="45762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[Fonte: Imagem, Steven R.]</a:t>
            </a:r>
            <a:endParaRPr sz="1000">
              <a:solidFill>
                <a:schemeClr val="accent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1701225" y="1040325"/>
            <a:ext cx="54162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4200" b="1"/>
              <a:t>Escalonamento </a:t>
            </a:r>
            <a:endParaRPr sz="4200" b="1"/>
          </a:p>
          <a:p>
            <a:pPr marL="0" lvl="0" indent="0" algn="ctr" rtl="0">
              <a:lnSpc>
                <a:spcPct val="115000"/>
              </a:lnSpc>
              <a:spcBef>
                <a:spcPts val="0"/>
              </a:spcBef>
              <a:spcAft>
                <a:spcPts val="0"/>
              </a:spcAft>
              <a:buNone/>
            </a:pPr>
            <a:r>
              <a:rPr lang="pt-BR" sz="4200" b="1"/>
              <a:t>de </a:t>
            </a:r>
            <a:endParaRPr sz="4200" b="1"/>
          </a:p>
          <a:p>
            <a:pPr marL="0" lvl="0" indent="0" algn="ctr" rtl="0">
              <a:lnSpc>
                <a:spcPct val="115000"/>
              </a:lnSpc>
              <a:spcBef>
                <a:spcPts val="0"/>
              </a:spcBef>
              <a:spcAft>
                <a:spcPts val="0"/>
              </a:spcAft>
              <a:buNone/>
            </a:pPr>
            <a:r>
              <a:rPr lang="pt-BR" sz="4200" b="1"/>
              <a:t>Processos </a:t>
            </a:r>
            <a:endParaRPr sz="4200" b="1"/>
          </a:p>
          <a:p>
            <a:pPr marL="0" lvl="0" indent="0" algn="ctr" rtl="0">
              <a:lnSpc>
                <a:spcPct val="115000"/>
              </a:lnSpc>
              <a:spcBef>
                <a:spcPts val="0"/>
              </a:spcBef>
              <a:spcAft>
                <a:spcPts val="0"/>
              </a:spcAft>
              <a:buNone/>
            </a:pPr>
            <a:r>
              <a:rPr lang="pt-BR" sz="4200" b="1"/>
              <a:t>Para que e Como </a:t>
            </a:r>
            <a:endParaRPr sz="4200" b="1">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8"/>
          <p:cNvPicPr preferRelativeResize="0"/>
          <p:nvPr/>
        </p:nvPicPr>
        <p:blipFill>
          <a:blip r:embed="rId3">
            <a:alphaModFix/>
          </a:blip>
          <a:stretch>
            <a:fillRect/>
          </a:stretch>
        </p:blipFill>
        <p:spPr>
          <a:xfrm>
            <a:off x="3715475" y="868275"/>
            <a:ext cx="4906975" cy="3680225"/>
          </a:xfrm>
          <a:prstGeom prst="rect">
            <a:avLst/>
          </a:prstGeom>
          <a:noFill/>
          <a:ln>
            <a:noFill/>
          </a:ln>
        </p:spPr>
      </p:pic>
      <p:sp>
        <p:nvSpPr>
          <p:cNvPr id="195" name="Google Shape;195;p28"/>
          <p:cNvSpPr txBox="1"/>
          <p:nvPr/>
        </p:nvSpPr>
        <p:spPr>
          <a:xfrm>
            <a:off x="383450" y="2147350"/>
            <a:ext cx="3000000" cy="1280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pt-BR" sz="1600">
                <a:solidFill>
                  <a:schemeClr val="dk1"/>
                </a:solidFill>
              </a:rPr>
              <a:t>Agora os PC são </a:t>
            </a:r>
            <a:r>
              <a:rPr lang="pt-BR" sz="1600" u="sng">
                <a:solidFill>
                  <a:schemeClr val="dk1"/>
                </a:solidFill>
              </a:rPr>
              <a:t>multiprogramado</a:t>
            </a:r>
            <a:r>
              <a:rPr lang="pt-BR" sz="1600">
                <a:solidFill>
                  <a:schemeClr val="dk1"/>
                </a:solidFill>
              </a:rPr>
              <a:t>, diferente dos monoprogramados como o MC-DOS</a:t>
            </a:r>
            <a:endParaRPr/>
          </a:p>
        </p:txBody>
      </p:sp>
      <p:sp>
        <p:nvSpPr>
          <p:cNvPr id="196" name="Google Shape;196;p28"/>
          <p:cNvSpPr txBox="1"/>
          <p:nvPr/>
        </p:nvSpPr>
        <p:spPr>
          <a:xfrm>
            <a:off x="105775" y="52900"/>
            <a:ext cx="87267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800" b="1"/>
          </a:p>
        </p:txBody>
      </p:sp>
      <p:sp>
        <p:nvSpPr>
          <p:cNvPr id="197" name="Google Shape;197;p28"/>
          <p:cNvSpPr txBox="1"/>
          <p:nvPr/>
        </p:nvSpPr>
        <p:spPr>
          <a:xfrm>
            <a:off x="3715475" y="529575"/>
            <a:ext cx="411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Tela inicial do programa de instalação do MS-DOS 6.22]</a:t>
            </a:r>
            <a:endParaRPr sz="1000">
              <a:solidFill>
                <a:schemeClr val="accent3"/>
              </a:solidFill>
            </a:endParaRPr>
          </a:p>
        </p:txBody>
      </p:sp>
      <p:sp>
        <p:nvSpPr>
          <p:cNvPr id="198" name="Google Shape;198;p28"/>
          <p:cNvSpPr txBox="1"/>
          <p:nvPr/>
        </p:nvSpPr>
        <p:spPr>
          <a:xfrm>
            <a:off x="3715475" y="4548500"/>
            <a:ext cx="390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Fonte: Blog do Michael, 2014, Ressuscitando um antigo 286</a:t>
            </a:r>
            <a:endParaRPr sz="1800">
              <a:solidFill>
                <a:schemeClr val="lt2"/>
              </a:solidFill>
            </a:endParaRPr>
          </a:p>
        </p:txBody>
      </p:sp>
      <p:sp>
        <p:nvSpPr>
          <p:cNvPr id="199" name="Google Shape;199;p28"/>
          <p:cNvSpPr txBox="1"/>
          <p:nvPr/>
        </p:nvSpPr>
        <p:spPr>
          <a:xfrm>
            <a:off x="172000" y="0"/>
            <a:ext cx="78318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2800" b="1">
                <a:solidFill>
                  <a:schemeClr val="dk1"/>
                </a:solidFill>
              </a:rPr>
              <a:t>Escalonamento de Processos</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9"/>
          <p:cNvPicPr preferRelativeResize="0"/>
          <p:nvPr/>
        </p:nvPicPr>
        <p:blipFill rotWithShape="1">
          <a:blip r:embed="rId3">
            <a:alphaModFix/>
          </a:blip>
          <a:srcRect l="34271" t="21855" r="34205" b="22616"/>
          <a:stretch/>
        </p:blipFill>
        <p:spPr>
          <a:xfrm>
            <a:off x="5593050" y="1143738"/>
            <a:ext cx="2882474" cy="2856025"/>
          </a:xfrm>
          <a:prstGeom prst="rect">
            <a:avLst/>
          </a:prstGeom>
          <a:noFill/>
          <a:ln>
            <a:noFill/>
          </a:ln>
        </p:spPr>
      </p:pic>
      <p:sp>
        <p:nvSpPr>
          <p:cNvPr id="205" name="Google Shape;205;p29"/>
          <p:cNvSpPr txBox="1"/>
          <p:nvPr/>
        </p:nvSpPr>
        <p:spPr>
          <a:xfrm>
            <a:off x="245500" y="717250"/>
            <a:ext cx="5235900" cy="297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600">
              <a:solidFill>
                <a:schemeClr val="dk1"/>
              </a:solidFill>
            </a:endParaRPr>
          </a:p>
          <a:p>
            <a:pPr marL="0" lvl="0" indent="0" algn="ctr" rtl="0">
              <a:lnSpc>
                <a:spcPct val="115000"/>
              </a:lnSpc>
              <a:spcBef>
                <a:spcPts val="0"/>
              </a:spcBef>
              <a:spcAft>
                <a:spcPts val="0"/>
              </a:spcAft>
              <a:buNone/>
            </a:pPr>
            <a:r>
              <a:rPr lang="pt-BR" sz="1600">
                <a:solidFill>
                  <a:schemeClr val="dk1"/>
                </a:solidFill>
              </a:rPr>
              <a:t>Processos E Threads Concorrentes</a:t>
            </a:r>
            <a:endParaRPr sz="1600">
              <a:solidFill>
                <a:schemeClr val="dk1"/>
              </a:solidFill>
            </a:endParaRPr>
          </a:p>
          <a:p>
            <a:pPr marL="0" lvl="0" indent="0" algn="ctr" rtl="0">
              <a:lnSpc>
                <a:spcPct val="115000"/>
              </a:lnSpc>
              <a:spcBef>
                <a:spcPts val="0"/>
              </a:spcBef>
              <a:spcAft>
                <a:spcPts val="0"/>
              </a:spcAft>
              <a:buNone/>
            </a:pPr>
            <a:endParaRPr sz="1600">
              <a:solidFill>
                <a:schemeClr val="dk1"/>
              </a:solidFill>
            </a:endParaRPr>
          </a:p>
          <a:p>
            <a:pPr marL="0" lvl="0" indent="0" algn="ctr" rtl="0">
              <a:lnSpc>
                <a:spcPct val="115000"/>
              </a:lnSpc>
              <a:spcBef>
                <a:spcPts val="0"/>
              </a:spcBef>
              <a:spcAft>
                <a:spcPts val="0"/>
              </a:spcAft>
              <a:buNone/>
            </a:pPr>
            <a:r>
              <a:rPr lang="pt-BR" sz="1600">
                <a:solidFill>
                  <a:schemeClr val="dk1"/>
                </a:solidFill>
              </a:rPr>
              <a:t>Recursos limitados</a:t>
            </a:r>
            <a:endParaRPr sz="1600">
              <a:solidFill>
                <a:schemeClr val="dk1"/>
              </a:solidFill>
            </a:endParaRPr>
          </a:p>
          <a:p>
            <a:pPr marL="0" lvl="0" indent="0" algn="ctr" rtl="0">
              <a:lnSpc>
                <a:spcPct val="115000"/>
              </a:lnSpc>
              <a:spcBef>
                <a:spcPts val="0"/>
              </a:spcBef>
              <a:spcAft>
                <a:spcPts val="0"/>
              </a:spcAft>
              <a:buNone/>
            </a:pPr>
            <a:r>
              <a:rPr lang="pt-BR" sz="1600">
                <a:solidFill>
                  <a:schemeClr val="dk1"/>
                </a:solidFill>
              </a:rPr>
              <a:t> </a:t>
            </a:r>
            <a:endParaRPr sz="1600">
              <a:solidFill>
                <a:schemeClr val="dk1"/>
              </a:solidFill>
            </a:endParaRPr>
          </a:p>
          <a:p>
            <a:pPr marL="0" lvl="0" indent="0" algn="ctr" rtl="0">
              <a:lnSpc>
                <a:spcPct val="115000"/>
              </a:lnSpc>
              <a:spcBef>
                <a:spcPts val="0"/>
              </a:spcBef>
              <a:spcAft>
                <a:spcPts val="0"/>
              </a:spcAft>
              <a:buNone/>
            </a:pPr>
            <a:r>
              <a:rPr lang="pt-BR" sz="1600">
                <a:solidFill>
                  <a:schemeClr val="dk1"/>
                </a:solidFill>
              </a:rPr>
              <a:t>A parte do sistema operacional que faz a escolha é chamada de </a:t>
            </a:r>
            <a:r>
              <a:rPr lang="pt-BR" sz="1600" b="1">
                <a:solidFill>
                  <a:schemeClr val="dk1"/>
                </a:solidFill>
              </a:rPr>
              <a:t>escalonador</a:t>
            </a:r>
            <a:r>
              <a:rPr lang="pt-BR" sz="1600">
                <a:solidFill>
                  <a:schemeClr val="dk1"/>
                </a:solidFill>
              </a:rPr>
              <a:t>, e o algoritmo que ele usa é chamado de </a:t>
            </a:r>
            <a:r>
              <a:rPr lang="pt-BR" sz="1600" b="1">
                <a:solidFill>
                  <a:schemeClr val="dk1"/>
                </a:solidFill>
              </a:rPr>
              <a:t>algoritmo de escalonamento</a:t>
            </a:r>
            <a:endParaRPr sz="1600" b="1">
              <a:solidFill>
                <a:schemeClr val="dk1"/>
              </a:solidFill>
            </a:endParaRPr>
          </a:p>
          <a:p>
            <a:pPr marL="0" lvl="0" indent="0" algn="ctr" rtl="0">
              <a:lnSpc>
                <a:spcPct val="115000"/>
              </a:lnSpc>
              <a:spcBef>
                <a:spcPts val="0"/>
              </a:spcBef>
              <a:spcAft>
                <a:spcPts val="0"/>
              </a:spcAft>
              <a:buClr>
                <a:schemeClr val="dk1"/>
              </a:buClr>
              <a:buSzPts val="1100"/>
              <a:buFont typeface="Arial"/>
              <a:buNone/>
            </a:pPr>
            <a:endParaRPr sz="1600">
              <a:solidFill>
                <a:schemeClr val="dk1"/>
              </a:solidFill>
            </a:endParaRPr>
          </a:p>
        </p:txBody>
      </p:sp>
      <p:sp>
        <p:nvSpPr>
          <p:cNvPr id="206" name="Google Shape;206;p29"/>
          <p:cNvSpPr txBox="1"/>
          <p:nvPr/>
        </p:nvSpPr>
        <p:spPr>
          <a:xfrm>
            <a:off x="5593050" y="399975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Fonte: Youtube, Canal Super Equipe</a:t>
            </a:r>
            <a:endParaRPr sz="1800">
              <a:solidFill>
                <a:schemeClr val="lt2"/>
              </a:solidFill>
            </a:endParaRPr>
          </a:p>
        </p:txBody>
      </p:sp>
      <p:sp>
        <p:nvSpPr>
          <p:cNvPr id="207" name="Google Shape;207;p29"/>
          <p:cNvSpPr txBox="1"/>
          <p:nvPr/>
        </p:nvSpPr>
        <p:spPr>
          <a:xfrm>
            <a:off x="5534288" y="6379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Processos concorrentes (Competição girar a garrafa e para comer Hambúrguer )]</a:t>
            </a:r>
            <a:endParaRPr sz="1000">
              <a:solidFill>
                <a:schemeClr val="accent3"/>
              </a:solidFill>
            </a:endParaRPr>
          </a:p>
        </p:txBody>
      </p:sp>
      <p:sp>
        <p:nvSpPr>
          <p:cNvPr id="208" name="Google Shape;208;p29"/>
          <p:cNvSpPr txBox="1"/>
          <p:nvPr/>
        </p:nvSpPr>
        <p:spPr>
          <a:xfrm>
            <a:off x="112700" y="0"/>
            <a:ext cx="78318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2800" b="1">
                <a:solidFill>
                  <a:schemeClr val="dk1"/>
                </a:solidFill>
              </a:rPr>
              <a:t>Escalonamento de Processos</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a:spLocks noGrp="1"/>
          </p:cNvSpPr>
          <p:nvPr>
            <p:ph type="ctrTitle"/>
          </p:nvPr>
        </p:nvSpPr>
        <p:spPr>
          <a:xfrm>
            <a:off x="311708" y="10090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1600">
                <a:solidFill>
                  <a:schemeClr val="lt2"/>
                </a:solidFill>
              </a:rPr>
              <a:t>“computadores tornaram-se tão rápidos com o passar dos anos que a CPU dificilmente ainda é um recurso escasso. A maioria dos programas para computadores pessoais é limitada pela taxa na qual o usuário pode apresentar a entrada (digitando ou clicando), não pela taxa na qual a CPU pode processá-la[...]” (Tanenbaum, 2016)</a:t>
            </a:r>
            <a:endParaRPr sz="1600">
              <a:solidFill>
                <a:schemeClr val="lt2"/>
              </a:solidFill>
            </a:endParaRPr>
          </a:p>
        </p:txBody>
      </p:sp>
      <p:sp>
        <p:nvSpPr>
          <p:cNvPr id="214" name="Google Shape;214;p30"/>
          <p:cNvSpPr txBox="1"/>
          <p:nvPr/>
        </p:nvSpPr>
        <p:spPr>
          <a:xfrm>
            <a:off x="2088950" y="3556825"/>
            <a:ext cx="5976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a:solidFill>
                  <a:schemeClr val="lt2"/>
                </a:solidFill>
              </a:rPr>
              <a:t>O escalonamento não importa muito em PCs simples</a:t>
            </a:r>
            <a:endParaRPr sz="1600">
              <a:solidFill>
                <a:schemeClr val="lt2"/>
              </a:solidFill>
            </a:endParaRPr>
          </a:p>
        </p:txBody>
      </p:sp>
      <p:sp>
        <p:nvSpPr>
          <p:cNvPr id="215" name="Google Shape;215;p30"/>
          <p:cNvSpPr txBox="1"/>
          <p:nvPr/>
        </p:nvSpPr>
        <p:spPr>
          <a:xfrm>
            <a:off x="105775" y="52900"/>
            <a:ext cx="87267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2800" b="1">
                <a:solidFill>
                  <a:schemeClr val="dk1"/>
                </a:solidFill>
              </a:rPr>
              <a:t>Escalonamento de Processos em PC’s atuais</a:t>
            </a:r>
            <a:endParaRPr sz="28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ctrTitle"/>
          </p:nvPr>
        </p:nvSpPr>
        <p:spPr>
          <a:xfrm>
            <a:off x="-415425" y="-1119775"/>
            <a:ext cx="8031600" cy="1728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2600" b="1"/>
              <a:t>Caso onde o Escalonamento é importante</a:t>
            </a:r>
            <a:endParaRPr sz="2600" b="1"/>
          </a:p>
        </p:txBody>
      </p:sp>
      <p:sp>
        <p:nvSpPr>
          <p:cNvPr id="221" name="Google Shape;221;p31"/>
          <p:cNvSpPr txBox="1">
            <a:spLocks noGrp="1"/>
          </p:cNvSpPr>
          <p:nvPr>
            <p:ph type="subTitle" idx="1"/>
          </p:nvPr>
        </p:nvSpPr>
        <p:spPr>
          <a:xfrm>
            <a:off x="-2108000" y="6082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pt-BR" sz="2000" i="1">
                <a:solidFill>
                  <a:schemeClr val="dk1"/>
                </a:solidFill>
              </a:rPr>
              <a:t>Servidores em rede</a:t>
            </a:r>
            <a:endParaRPr sz="2000" i="1">
              <a:solidFill>
                <a:schemeClr val="dk1"/>
              </a:solidFill>
            </a:endParaRPr>
          </a:p>
        </p:txBody>
      </p:sp>
      <p:sp>
        <p:nvSpPr>
          <p:cNvPr id="222" name="Google Shape;222;p31"/>
          <p:cNvSpPr txBox="1"/>
          <p:nvPr/>
        </p:nvSpPr>
        <p:spPr>
          <a:xfrm>
            <a:off x="2152350" y="1083425"/>
            <a:ext cx="5223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a:solidFill>
                  <a:schemeClr val="lt2"/>
                </a:solidFill>
              </a:rPr>
              <a:t>Quando a CPU tem de escolher entre executar um processo que reúne as estatísticas diárias e um que serve a solicitações de usuário via Protocolo HTTP</a:t>
            </a:r>
            <a:endParaRPr sz="1600">
              <a:solidFill>
                <a:schemeClr val="lt2"/>
              </a:solidFill>
            </a:endParaRPr>
          </a:p>
        </p:txBody>
      </p:sp>
      <p:pic>
        <p:nvPicPr>
          <p:cNvPr id="223" name="Google Shape;223;p31"/>
          <p:cNvPicPr preferRelativeResize="0"/>
          <p:nvPr/>
        </p:nvPicPr>
        <p:blipFill>
          <a:blip r:embed="rId3">
            <a:alphaModFix/>
          </a:blip>
          <a:stretch>
            <a:fillRect/>
          </a:stretch>
        </p:blipFill>
        <p:spPr>
          <a:xfrm>
            <a:off x="1725738" y="2271325"/>
            <a:ext cx="5410272" cy="2567374"/>
          </a:xfrm>
          <a:prstGeom prst="rect">
            <a:avLst/>
          </a:prstGeom>
          <a:noFill/>
          <a:ln>
            <a:noFill/>
          </a:ln>
        </p:spPr>
      </p:pic>
      <p:sp>
        <p:nvSpPr>
          <p:cNvPr id="224" name="Google Shape;224;p31"/>
          <p:cNvSpPr txBox="1"/>
          <p:nvPr/>
        </p:nvSpPr>
        <p:spPr>
          <a:xfrm>
            <a:off x="1725750" y="193262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Interface do Microsoft Edge ]</a:t>
            </a:r>
            <a:endParaRPr sz="1000">
              <a:solidFill>
                <a:schemeClr val="accent3"/>
              </a:solidFill>
            </a:endParaRPr>
          </a:p>
        </p:txBody>
      </p:sp>
      <p:sp>
        <p:nvSpPr>
          <p:cNvPr id="225" name="Google Shape;225;p31"/>
          <p:cNvSpPr txBox="1"/>
          <p:nvPr/>
        </p:nvSpPr>
        <p:spPr>
          <a:xfrm>
            <a:off x="1725750" y="48048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dirty="0">
                <a:solidFill>
                  <a:schemeClr val="accent3"/>
                </a:solidFill>
              </a:rPr>
              <a:t>[Fonte: Microsoft Edge, Steven R.]</a:t>
            </a:r>
            <a:endParaRPr sz="1000" dirty="0">
              <a:solidFill>
                <a:schemeClr val="accent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2"/>
          <p:cNvPicPr preferRelativeResize="0"/>
          <p:nvPr/>
        </p:nvPicPr>
        <p:blipFill>
          <a:blip r:embed="rId3">
            <a:alphaModFix/>
          </a:blip>
          <a:stretch>
            <a:fillRect/>
          </a:stretch>
        </p:blipFill>
        <p:spPr>
          <a:xfrm>
            <a:off x="1062025" y="1026900"/>
            <a:ext cx="7019925" cy="2733675"/>
          </a:xfrm>
          <a:prstGeom prst="rect">
            <a:avLst/>
          </a:prstGeom>
          <a:noFill/>
          <a:ln>
            <a:noFill/>
          </a:ln>
        </p:spPr>
      </p:pic>
      <p:sp>
        <p:nvSpPr>
          <p:cNvPr id="231" name="Google Shape;231;p32"/>
          <p:cNvSpPr txBox="1"/>
          <p:nvPr/>
        </p:nvSpPr>
        <p:spPr>
          <a:xfrm>
            <a:off x="568550" y="634675"/>
            <a:ext cx="1441200" cy="5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endParaRPr>
          </a:p>
        </p:txBody>
      </p:sp>
      <p:sp>
        <p:nvSpPr>
          <p:cNvPr id="232" name="Google Shape;232;p32"/>
          <p:cNvSpPr txBox="1">
            <a:spLocks noGrp="1"/>
          </p:cNvSpPr>
          <p:nvPr>
            <p:ph type="ctrTitle"/>
          </p:nvPr>
        </p:nvSpPr>
        <p:spPr>
          <a:xfrm>
            <a:off x="674400" y="-1240000"/>
            <a:ext cx="88134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pt-BR" sz="2800" b="1"/>
              <a:t>Em qual momento ocorre o escalonamento </a:t>
            </a:r>
            <a:endParaRPr sz="2800" b="1"/>
          </a:p>
        </p:txBody>
      </p:sp>
      <p:sp>
        <p:nvSpPr>
          <p:cNvPr id="233" name="Google Shape;233;p32"/>
          <p:cNvSpPr txBox="1"/>
          <p:nvPr/>
        </p:nvSpPr>
        <p:spPr>
          <a:xfrm>
            <a:off x="1062025" y="3974875"/>
            <a:ext cx="7581000" cy="14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Scheduler : função implementar os critérios da política de escalonamento</a:t>
            </a:r>
            <a:endParaRPr sz="1600">
              <a:solidFill>
                <a:schemeClr val="lt2"/>
              </a:solidFill>
            </a:endParaRPr>
          </a:p>
          <a:p>
            <a:pPr marL="0" lvl="0" indent="0" algn="l" rtl="0">
              <a:spcBef>
                <a:spcPts val="0"/>
              </a:spcBef>
              <a:spcAft>
                <a:spcPts val="0"/>
              </a:spcAft>
              <a:buNone/>
            </a:pPr>
            <a:endParaRPr sz="1600">
              <a:solidFill>
                <a:schemeClr val="lt2"/>
              </a:solidFill>
            </a:endParaRPr>
          </a:p>
          <a:p>
            <a:pPr marL="0" lvl="0" indent="0" algn="l" rtl="0">
              <a:spcBef>
                <a:spcPts val="0"/>
              </a:spcBef>
              <a:spcAft>
                <a:spcPts val="0"/>
              </a:spcAft>
              <a:buNone/>
            </a:pPr>
            <a:r>
              <a:rPr lang="pt-BR" sz="1600">
                <a:solidFill>
                  <a:schemeClr val="lt2"/>
                </a:solidFill>
              </a:rPr>
              <a:t>Dispatcher: Troca de contexto dos processos após o escalonador determinar qual processo deve fazer uso do processador</a:t>
            </a:r>
            <a:endParaRPr sz="1600">
              <a:solidFill>
                <a:schemeClr val="lt2"/>
              </a:solidFill>
            </a:endParaRPr>
          </a:p>
          <a:p>
            <a:pPr marL="0" lvl="0" indent="0" algn="l" rtl="0">
              <a:spcBef>
                <a:spcPts val="0"/>
              </a:spcBef>
              <a:spcAft>
                <a:spcPts val="0"/>
              </a:spcAft>
              <a:buNone/>
            </a:pPr>
            <a:endParaRPr sz="1600">
              <a:solidFill>
                <a:schemeClr val="lt2"/>
              </a:solidFill>
            </a:endParaRPr>
          </a:p>
          <a:p>
            <a:pPr marL="0" lvl="0" indent="0" algn="l" rtl="0">
              <a:spcBef>
                <a:spcPts val="0"/>
              </a:spcBef>
              <a:spcAft>
                <a:spcPts val="0"/>
              </a:spcAft>
              <a:buNone/>
            </a:pPr>
            <a:endParaRPr sz="1600">
              <a:solidFill>
                <a:schemeClr val="lt2"/>
              </a:solidFill>
            </a:endParaRPr>
          </a:p>
        </p:txBody>
      </p:sp>
      <p:sp>
        <p:nvSpPr>
          <p:cNvPr id="234" name="Google Shape;234;p32"/>
          <p:cNvSpPr txBox="1"/>
          <p:nvPr/>
        </p:nvSpPr>
        <p:spPr>
          <a:xfrm>
            <a:off x="1062025" y="723175"/>
            <a:ext cx="6117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Diagrama de Estados de um Processo]</a:t>
            </a:r>
            <a:endParaRPr sz="1000">
              <a:solidFill>
                <a:schemeClr val="accent3"/>
              </a:solidFill>
            </a:endParaRPr>
          </a:p>
        </p:txBody>
      </p:sp>
      <p:sp>
        <p:nvSpPr>
          <p:cNvPr id="235" name="Google Shape;235;p32"/>
          <p:cNvSpPr txBox="1"/>
          <p:nvPr/>
        </p:nvSpPr>
        <p:spPr>
          <a:xfrm>
            <a:off x="1062025" y="3707675"/>
            <a:ext cx="564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Fonte: Operating System Concepts and applications Silberschatz, Galvin and Gagne 2002, unit 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299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Revolução industrial</a:t>
            </a:r>
            <a:endParaRPr b="1"/>
          </a:p>
        </p:txBody>
      </p:sp>
      <p:sp>
        <p:nvSpPr>
          <p:cNvPr id="70" name="Google Shape;70;p15"/>
          <p:cNvSpPr txBox="1"/>
          <p:nvPr/>
        </p:nvSpPr>
        <p:spPr>
          <a:xfrm>
            <a:off x="311700" y="1051325"/>
            <a:ext cx="49032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[Figura: Representação de um ambiente de trabalho no período da revolução] industrial]</a:t>
            </a:r>
            <a:endParaRPr sz="1000">
              <a:solidFill>
                <a:schemeClr val="accent3"/>
              </a:solidFill>
            </a:endParaRPr>
          </a:p>
        </p:txBody>
      </p:sp>
      <p:sp>
        <p:nvSpPr>
          <p:cNvPr id="71" name="Google Shape;71;p15"/>
          <p:cNvSpPr txBox="1"/>
          <p:nvPr/>
        </p:nvSpPr>
        <p:spPr>
          <a:xfrm>
            <a:off x="311700" y="4731200"/>
            <a:ext cx="31491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Fonte: EDUCA+BRASIL, 2018</a:t>
            </a:r>
            <a:endParaRPr sz="1000">
              <a:solidFill>
                <a:schemeClr val="accent3"/>
              </a:solidFill>
            </a:endParaRPr>
          </a:p>
        </p:txBody>
      </p:sp>
      <p:pic>
        <p:nvPicPr>
          <p:cNvPr id="72" name="Google Shape;72;p15"/>
          <p:cNvPicPr preferRelativeResize="0"/>
          <p:nvPr/>
        </p:nvPicPr>
        <p:blipFill rotWithShape="1">
          <a:blip r:embed="rId3">
            <a:alphaModFix/>
          </a:blip>
          <a:srcRect t="12177" b="12185"/>
          <a:stretch/>
        </p:blipFill>
        <p:spPr>
          <a:xfrm>
            <a:off x="411275" y="1334588"/>
            <a:ext cx="5703675" cy="3469475"/>
          </a:xfrm>
          <a:prstGeom prst="rect">
            <a:avLst/>
          </a:prstGeom>
          <a:noFill/>
          <a:ln>
            <a:noFill/>
          </a:ln>
        </p:spPr>
      </p:pic>
      <p:sp>
        <p:nvSpPr>
          <p:cNvPr id="73" name="Google Shape;73;p15"/>
          <p:cNvSpPr txBox="1"/>
          <p:nvPr/>
        </p:nvSpPr>
        <p:spPr>
          <a:xfrm>
            <a:off x="6708650" y="1407025"/>
            <a:ext cx="14034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XVIII - XIX</a:t>
            </a:r>
            <a:endParaRPr sz="1600">
              <a:solidFill>
                <a:schemeClr val="lt2"/>
              </a:solidFill>
            </a:endParaRPr>
          </a:p>
        </p:txBody>
      </p:sp>
      <p:sp>
        <p:nvSpPr>
          <p:cNvPr id="74" name="Google Shape;74;p15"/>
          <p:cNvSpPr txBox="1"/>
          <p:nvPr/>
        </p:nvSpPr>
        <p:spPr>
          <a:xfrm>
            <a:off x="6708650" y="2011825"/>
            <a:ext cx="2245200" cy="8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Período de grandes inovações</a:t>
            </a:r>
            <a:endParaRPr sz="1600">
              <a:solidFill>
                <a:schemeClr val="lt2"/>
              </a:solidFill>
            </a:endParaRPr>
          </a:p>
        </p:txBody>
      </p:sp>
      <p:sp>
        <p:nvSpPr>
          <p:cNvPr id="75" name="Google Shape;75;p15"/>
          <p:cNvSpPr txBox="1"/>
          <p:nvPr/>
        </p:nvSpPr>
        <p:spPr>
          <a:xfrm>
            <a:off x="6708650" y="2897100"/>
            <a:ext cx="1566300" cy="7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Aumento populacional</a:t>
            </a:r>
            <a:endParaRPr sz="1600">
              <a:solidFill>
                <a:schemeClr val="lt2"/>
              </a:solidFill>
            </a:endParaRPr>
          </a:p>
        </p:txBody>
      </p:sp>
      <p:sp>
        <p:nvSpPr>
          <p:cNvPr id="76" name="Google Shape;76;p15"/>
          <p:cNvSpPr txBox="1"/>
          <p:nvPr/>
        </p:nvSpPr>
        <p:spPr>
          <a:xfrm>
            <a:off x="6708650" y="3711875"/>
            <a:ext cx="1982700" cy="16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Transformações de ordem social e econômica</a:t>
            </a:r>
            <a:endParaRPr sz="16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p:nvPr/>
        </p:nvSpPr>
        <p:spPr>
          <a:xfrm>
            <a:off x="272100" y="825963"/>
            <a:ext cx="4299900" cy="4263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500"/>
              </a:spcBef>
              <a:spcAft>
                <a:spcPts val="0"/>
              </a:spcAft>
              <a:buNone/>
            </a:pPr>
            <a:r>
              <a:rPr lang="pt-BR" sz="1800" b="1">
                <a:solidFill>
                  <a:schemeClr val="accent2"/>
                </a:solidFill>
              </a:rPr>
              <a:t>Contexto de Hardware:</a:t>
            </a:r>
            <a:endParaRPr sz="1800" b="1">
              <a:solidFill>
                <a:schemeClr val="accent2"/>
              </a:solidFill>
            </a:endParaRPr>
          </a:p>
          <a:p>
            <a:pPr marL="457200" lvl="0" indent="0" algn="l" rtl="0">
              <a:lnSpc>
                <a:spcPct val="100000"/>
              </a:lnSpc>
              <a:spcBef>
                <a:spcPts val="1500"/>
              </a:spcBef>
              <a:spcAft>
                <a:spcPts val="0"/>
              </a:spcAft>
              <a:buNone/>
            </a:pPr>
            <a:r>
              <a:rPr lang="pt-BR" sz="1800">
                <a:solidFill>
                  <a:schemeClr val="accent2"/>
                </a:solidFill>
              </a:rPr>
              <a:t>Registradores da CPU </a:t>
            </a:r>
            <a:r>
              <a:rPr lang="pt-BR" sz="1600">
                <a:solidFill>
                  <a:schemeClr val="lt2"/>
                </a:solidFill>
              </a:rPr>
              <a:t>(conteúdo dos registradores gerais da CPU e dos registradores específicos)</a:t>
            </a:r>
            <a:endParaRPr sz="1600">
              <a:solidFill>
                <a:schemeClr val="accent2"/>
              </a:solidFill>
            </a:endParaRPr>
          </a:p>
          <a:p>
            <a:pPr marL="457200" lvl="0" indent="0" algn="l" rtl="0">
              <a:lnSpc>
                <a:spcPct val="100000"/>
              </a:lnSpc>
              <a:spcBef>
                <a:spcPts val="1500"/>
              </a:spcBef>
              <a:spcAft>
                <a:spcPts val="0"/>
              </a:spcAft>
              <a:buNone/>
            </a:pPr>
            <a:r>
              <a:rPr lang="pt-BR" sz="1800">
                <a:solidFill>
                  <a:schemeClr val="accent2"/>
                </a:solidFill>
              </a:rPr>
              <a:t>Contador de Programa (PC)</a:t>
            </a:r>
            <a:endParaRPr sz="1800">
              <a:solidFill>
                <a:schemeClr val="accent2"/>
              </a:solidFill>
            </a:endParaRPr>
          </a:p>
          <a:p>
            <a:pPr marL="0" lvl="0" indent="0" algn="l" rtl="0">
              <a:lnSpc>
                <a:spcPct val="100000"/>
              </a:lnSpc>
              <a:spcBef>
                <a:spcPts val="1500"/>
              </a:spcBef>
              <a:spcAft>
                <a:spcPts val="0"/>
              </a:spcAft>
              <a:buNone/>
            </a:pPr>
            <a:r>
              <a:rPr lang="pt-BR" sz="1800" b="1">
                <a:solidFill>
                  <a:schemeClr val="accent2"/>
                </a:solidFill>
              </a:rPr>
              <a:t>Contexto de Software:</a:t>
            </a:r>
            <a:endParaRPr sz="1800" b="1">
              <a:solidFill>
                <a:schemeClr val="accent2"/>
              </a:solidFill>
            </a:endParaRPr>
          </a:p>
          <a:p>
            <a:pPr marL="0" lvl="0" indent="0" algn="l" rtl="0">
              <a:lnSpc>
                <a:spcPct val="100000"/>
              </a:lnSpc>
              <a:spcBef>
                <a:spcPts val="1500"/>
              </a:spcBef>
              <a:spcAft>
                <a:spcPts val="0"/>
              </a:spcAft>
              <a:buNone/>
            </a:pPr>
            <a:r>
              <a:rPr lang="pt-BR" sz="1800">
                <a:solidFill>
                  <a:schemeClr val="accent2"/>
                </a:solidFill>
              </a:rPr>
              <a:t>	Identificação</a:t>
            </a:r>
            <a:endParaRPr sz="1800">
              <a:solidFill>
                <a:schemeClr val="accent2"/>
              </a:solidFill>
            </a:endParaRPr>
          </a:p>
          <a:p>
            <a:pPr marL="457200" lvl="0" indent="0" algn="l" rtl="0">
              <a:lnSpc>
                <a:spcPct val="100000"/>
              </a:lnSpc>
              <a:spcBef>
                <a:spcPts val="1500"/>
              </a:spcBef>
              <a:spcAft>
                <a:spcPts val="0"/>
              </a:spcAft>
              <a:buNone/>
            </a:pPr>
            <a:r>
              <a:rPr lang="pt-BR" sz="1800">
                <a:solidFill>
                  <a:schemeClr val="accent2"/>
                </a:solidFill>
              </a:rPr>
              <a:t>Quotas / Memória </a:t>
            </a:r>
            <a:r>
              <a:rPr lang="pt-BR" sz="1600">
                <a:solidFill>
                  <a:schemeClr val="lt2"/>
                </a:solidFill>
              </a:rPr>
              <a:t>(recursos disponíveis para serem alocados em um processo)</a:t>
            </a:r>
            <a:endParaRPr sz="1600">
              <a:solidFill>
                <a:schemeClr val="accent2"/>
              </a:solidFill>
            </a:endParaRPr>
          </a:p>
          <a:p>
            <a:pPr marL="457200" lvl="0" indent="0" algn="l" rtl="0">
              <a:lnSpc>
                <a:spcPct val="100000"/>
              </a:lnSpc>
              <a:spcBef>
                <a:spcPts val="1500"/>
              </a:spcBef>
              <a:spcAft>
                <a:spcPts val="1500"/>
              </a:spcAft>
              <a:buNone/>
            </a:pPr>
            <a:r>
              <a:rPr lang="pt-BR" sz="1800">
                <a:solidFill>
                  <a:schemeClr val="accent2"/>
                </a:solidFill>
              </a:rPr>
              <a:t>Privilégios</a:t>
            </a:r>
            <a:endParaRPr sz="1800">
              <a:solidFill>
                <a:schemeClr val="accent2"/>
              </a:solidFill>
            </a:endParaRPr>
          </a:p>
        </p:txBody>
      </p:sp>
      <p:sp>
        <p:nvSpPr>
          <p:cNvPr id="241" name="Google Shape;241;p33"/>
          <p:cNvSpPr txBox="1"/>
          <p:nvPr/>
        </p:nvSpPr>
        <p:spPr>
          <a:xfrm>
            <a:off x="185100" y="0"/>
            <a:ext cx="8334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b="1">
                <a:solidFill>
                  <a:schemeClr val="dk1"/>
                </a:solidFill>
              </a:rPr>
              <a:t>Mudança de Contexto: Contexto de hardware e software</a:t>
            </a:r>
            <a:endParaRPr sz="2800" b="1">
              <a:solidFill>
                <a:schemeClr val="dk1"/>
              </a:solidFill>
            </a:endParaRPr>
          </a:p>
        </p:txBody>
      </p:sp>
      <p:sp>
        <p:nvSpPr>
          <p:cNvPr id="242" name="Google Shape;242;p33"/>
          <p:cNvSpPr txBox="1"/>
          <p:nvPr/>
        </p:nvSpPr>
        <p:spPr>
          <a:xfrm>
            <a:off x="4737625" y="98422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Gráfico Contexto do processo]</a:t>
            </a:r>
            <a:endParaRPr sz="1000">
              <a:solidFill>
                <a:schemeClr val="accent3"/>
              </a:solidFill>
            </a:endParaRPr>
          </a:p>
        </p:txBody>
      </p:sp>
      <p:pic>
        <p:nvPicPr>
          <p:cNvPr id="243" name="Google Shape;243;p33"/>
          <p:cNvPicPr preferRelativeResize="0"/>
          <p:nvPr/>
        </p:nvPicPr>
        <p:blipFill>
          <a:blip r:embed="rId3">
            <a:alphaModFix/>
          </a:blip>
          <a:stretch>
            <a:fillRect/>
          </a:stretch>
        </p:blipFill>
        <p:spPr>
          <a:xfrm>
            <a:off x="4737625" y="1322925"/>
            <a:ext cx="4267201" cy="3196760"/>
          </a:xfrm>
          <a:prstGeom prst="rect">
            <a:avLst/>
          </a:prstGeom>
          <a:noFill/>
          <a:ln>
            <a:noFill/>
          </a:ln>
        </p:spPr>
      </p:pic>
      <p:sp>
        <p:nvSpPr>
          <p:cNvPr id="244" name="Google Shape;244;p33"/>
          <p:cNvSpPr txBox="1"/>
          <p:nvPr/>
        </p:nvSpPr>
        <p:spPr>
          <a:xfrm>
            <a:off x="4661425" y="4504575"/>
            <a:ext cx="4478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[Fonte: alexpagernet.blogspot.com,2014,leia um pouco sobre os conceitos básicos de sistemas operacionais ]</a:t>
            </a:r>
            <a:endParaRPr sz="1000">
              <a:solidFill>
                <a:schemeClr val="accent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4"/>
          <p:cNvSpPr txBox="1"/>
          <p:nvPr/>
        </p:nvSpPr>
        <p:spPr>
          <a:xfrm>
            <a:off x="3657500" y="2378075"/>
            <a:ext cx="4486200" cy="22704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1500"/>
              </a:spcBef>
              <a:spcAft>
                <a:spcPts val="0"/>
              </a:spcAft>
              <a:buClr>
                <a:schemeClr val="accent2"/>
              </a:buClr>
              <a:buSzPts val="1600"/>
              <a:buChar char="●"/>
            </a:pPr>
            <a:r>
              <a:rPr lang="pt-BR" sz="1600">
                <a:solidFill>
                  <a:schemeClr val="accent2"/>
                </a:solidFill>
              </a:rPr>
              <a:t>Os tempos de troca de contexto são altamente dependentes do suporte de hardware</a:t>
            </a:r>
            <a:endParaRPr sz="1600">
              <a:solidFill>
                <a:schemeClr val="accent2"/>
              </a:solidFill>
            </a:endParaRPr>
          </a:p>
          <a:p>
            <a:pPr marL="457200" lvl="0" indent="0" algn="l" rtl="0">
              <a:lnSpc>
                <a:spcPct val="100000"/>
              </a:lnSpc>
              <a:spcBef>
                <a:spcPts val="1500"/>
              </a:spcBef>
              <a:spcAft>
                <a:spcPts val="0"/>
              </a:spcAft>
              <a:buNone/>
            </a:pPr>
            <a:endParaRPr sz="1600">
              <a:solidFill>
                <a:schemeClr val="accent2"/>
              </a:solidFill>
            </a:endParaRPr>
          </a:p>
          <a:p>
            <a:pPr marL="457200" lvl="0" indent="-330200" algn="l" rtl="0">
              <a:lnSpc>
                <a:spcPct val="100000"/>
              </a:lnSpc>
              <a:spcBef>
                <a:spcPts val="1500"/>
              </a:spcBef>
              <a:spcAft>
                <a:spcPts val="0"/>
              </a:spcAft>
              <a:buClr>
                <a:schemeClr val="accent2"/>
              </a:buClr>
              <a:buSzPts val="1600"/>
              <a:buChar char="●"/>
            </a:pPr>
            <a:r>
              <a:rPr lang="pt-BR" sz="1600">
                <a:solidFill>
                  <a:schemeClr val="accent2"/>
                </a:solidFill>
              </a:rPr>
              <a:t>Ultra Sparc com 144 Registradores</a:t>
            </a:r>
            <a:endParaRPr sz="1600">
              <a:solidFill>
                <a:schemeClr val="accent2"/>
              </a:solidFill>
            </a:endParaRPr>
          </a:p>
          <a:p>
            <a:pPr marL="0" lvl="0" indent="0" algn="l" rtl="0">
              <a:lnSpc>
                <a:spcPct val="100000"/>
              </a:lnSpc>
              <a:spcBef>
                <a:spcPts val="1500"/>
              </a:spcBef>
              <a:spcAft>
                <a:spcPts val="1500"/>
              </a:spcAft>
              <a:buNone/>
            </a:pPr>
            <a:endParaRPr sz="1800">
              <a:solidFill>
                <a:schemeClr val="accent2"/>
              </a:solidFill>
            </a:endParaRPr>
          </a:p>
        </p:txBody>
      </p:sp>
      <p:sp>
        <p:nvSpPr>
          <p:cNvPr id="250" name="Google Shape;250;p34"/>
          <p:cNvSpPr txBox="1"/>
          <p:nvPr/>
        </p:nvSpPr>
        <p:spPr>
          <a:xfrm>
            <a:off x="155100" y="52925"/>
            <a:ext cx="8833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b="1">
                <a:solidFill>
                  <a:schemeClr val="dk1"/>
                </a:solidFill>
              </a:rPr>
              <a:t>Mudança de Contexto: Contexto de hardware e software</a:t>
            </a:r>
            <a:endParaRPr sz="2800" b="1">
              <a:solidFill>
                <a:schemeClr val="dk1"/>
              </a:solidFill>
            </a:endParaRPr>
          </a:p>
        </p:txBody>
      </p:sp>
      <p:sp>
        <p:nvSpPr>
          <p:cNvPr id="251" name="Google Shape;251;p34"/>
          <p:cNvSpPr txBox="1"/>
          <p:nvPr/>
        </p:nvSpPr>
        <p:spPr>
          <a:xfrm>
            <a:off x="3439575" y="955425"/>
            <a:ext cx="5643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a:solidFill>
                  <a:schemeClr val="lt2"/>
                </a:solidFill>
              </a:rPr>
              <a:t>Além de escolher o processo certo a ser executado, o escalonador também tem de se preocupar em fazer um uso eficiente da CPU, pois o </a:t>
            </a:r>
            <a:r>
              <a:rPr lang="pt-BR" sz="1600" b="1" u="sng">
                <a:solidFill>
                  <a:schemeClr val="lt2"/>
                </a:solidFill>
              </a:rPr>
              <a:t>chaveamento de processos é algo caro</a:t>
            </a:r>
            <a:endParaRPr sz="1600" b="1" u="sng">
              <a:solidFill>
                <a:schemeClr val="lt2"/>
              </a:solidFill>
            </a:endParaRPr>
          </a:p>
        </p:txBody>
      </p:sp>
      <p:sp>
        <p:nvSpPr>
          <p:cNvPr id="252" name="Google Shape;252;p34"/>
          <p:cNvSpPr txBox="1"/>
          <p:nvPr/>
        </p:nvSpPr>
        <p:spPr>
          <a:xfrm>
            <a:off x="224900" y="4750500"/>
            <a:ext cx="3432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[Fonte: wikichip.org/wiki/sun_microsystems/ultrasparc ]</a:t>
            </a:r>
            <a:endParaRPr sz="1000">
              <a:solidFill>
                <a:schemeClr val="accent3"/>
              </a:solidFill>
            </a:endParaRPr>
          </a:p>
        </p:txBody>
      </p:sp>
      <p:sp>
        <p:nvSpPr>
          <p:cNvPr id="253" name="Google Shape;253;p34"/>
          <p:cNvSpPr txBox="1"/>
          <p:nvPr/>
        </p:nvSpPr>
        <p:spPr>
          <a:xfrm>
            <a:off x="224900" y="170685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UltraSPARC Microprocesador]</a:t>
            </a:r>
            <a:endParaRPr/>
          </a:p>
        </p:txBody>
      </p:sp>
      <p:pic>
        <p:nvPicPr>
          <p:cNvPr id="254" name="Google Shape;254;p34"/>
          <p:cNvPicPr preferRelativeResize="0"/>
          <p:nvPr/>
        </p:nvPicPr>
        <p:blipFill>
          <a:blip r:embed="rId3">
            <a:alphaModFix/>
          </a:blip>
          <a:stretch>
            <a:fillRect/>
          </a:stretch>
        </p:blipFill>
        <p:spPr>
          <a:xfrm>
            <a:off x="224900" y="2045550"/>
            <a:ext cx="2830895" cy="2793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5"/>
          <p:cNvPicPr preferRelativeResize="0"/>
          <p:nvPr/>
        </p:nvPicPr>
        <p:blipFill rotWithShape="1">
          <a:blip r:embed="rId3">
            <a:alphaModFix/>
          </a:blip>
          <a:srcRect r="5535"/>
          <a:stretch/>
        </p:blipFill>
        <p:spPr>
          <a:xfrm>
            <a:off x="4572000" y="0"/>
            <a:ext cx="4572000" cy="5143500"/>
          </a:xfrm>
          <a:prstGeom prst="rect">
            <a:avLst/>
          </a:prstGeom>
          <a:noFill/>
          <a:ln>
            <a:noFill/>
          </a:ln>
        </p:spPr>
      </p:pic>
      <p:sp>
        <p:nvSpPr>
          <p:cNvPr id="260" name="Google Shape;260;p35"/>
          <p:cNvSpPr txBox="1"/>
          <p:nvPr/>
        </p:nvSpPr>
        <p:spPr>
          <a:xfrm>
            <a:off x="129550" y="302125"/>
            <a:ext cx="4183200" cy="421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b="1">
                <a:solidFill>
                  <a:schemeClr val="dk1"/>
                </a:solidFill>
              </a:rPr>
              <a:t>PCB contém informações associadas a cada processo:</a:t>
            </a:r>
            <a:endParaRPr sz="1800" b="1">
              <a:solidFill>
                <a:schemeClr val="dk1"/>
              </a:solidFill>
            </a:endParaRPr>
          </a:p>
          <a:p>
            <a:pPr marL="0" lvl="0" indent="0" algn="l" rtl="0">
              <a:spcBef>
                <a:spcPts val="0"/>
              </a:spcBef>
              <a:spcAft>
                <a:spcPts val="0"/>
              </a:spcAft>
              <a:buNone/>
            </a:pPr>
            <a:endParaRPr sz="1800" b="1">
              <a:solidFill>
                <a:schemeClr val="dk1"/>
              </a:solidFill>
            </a:endParaRPr>
          </a:p>
          <a:p>
            <a:pPr marL="0" lvl="0" indent="0" algn="l" rtl="0">
              <a:lnSpc>
                <a:spcPct val="150000"/>
              </a:lnSpc>
              <a:spcBef>
                <a:spcPts val="0"/>
              </a:spcBef>
              <a:spcAft>
                <a:spcPts val="0"/>
              </a:spcAft>
              <a:buNone/>
            </a:pPr>
            <a:r>
              <a:rPr lang="pt-BR" sz="1600">
                <a:solidFill>
                  <a:schemeClr val="dk1"/>
                </a:solidFill>
              </a:rPr>
              <a:t> Estado do processo </a:t>
            </a:r>
            <a:endParaRPr sz="1600">
              <a:solidFill>
                <a:schemeClr val="dk1"/>
              </a:solidFill>
            </a:endParaRPr>
          </a:p>
          <a:p>
            <a:pPr marL="0" lvl="0" indent="0" algn="l" rtl="0">
              <a:lnSpc>
                <a:spcPct val="150000"/>
              </a:lnSpc>
              <a:spcBef>
                <a:spcPts val="0"/>
              </a:spcBef>
              <a:spcAft>
                <a:spcPts val="0"/>
              </a:spcAft>
              <a:buNone/>
            </a:pPr>
            <a:r>
              <a:rPr lang="pt-BR" sz="1600">
                <a:solidFill>
                  <a:schemeClr val="dk1"/>
                </a:solidFill>
              </a:rPr>
              <a:t> Valor do PC (apontador de instruções) </a:t>
            </a:r>
            <a:endParaRPr sz="1600">
              <a:solidFill>
                <a:schemeClr val="dk1"/>
              </a:solidFill>
            </a:endParaRPr>
          </a:p>
          <a:p>
            <a:pPr marL="0" lvl="0" indent="0" algn="l" rtl="0">
              <a:lnSpc>
                <a:spcPct val="150000"/>
              </a:lnSpc>
              <a:spcBef>
                <a:spcPts val="0"/>
              </a:spcBef>
              <a:spcAft>
                <a:spcPts val="0"/>
              </a:spcAft>
              <a:buNone/>
            </a:pPr>
            <a:r>
              <a:rPr lang="pt-BR" sz="1600">
                <a:solidFill>
                  <a:schemeClr val="dk1"/>
                </a:solidFill>
              </a:rPr>
              <a:t> Área para guardar valor dos registradores  Infos. para escalonamento de CPU (escalonamento processos) </a:t>
            </a:r>
            <a:endParaRPr sz="1600">
              <a:solidFill>
                <a:schemeClr val="dk1"/>
              </a:solidFill>
            </a:endParaRPr>
          </a:p>
          <a:p>
            <a:pPr marL="0" lvl="0" indent="0" algn="l" rtl="0">
              <a:lnSpc>
                <a:spcPct val="150000"/>
              </a:lnSpc>
              <a:spcBef>
                <a:spcPts val="0"/>
              </a:spcBef>
              <a:spcAft>
                <a:spcPts val="0"/>
              </a:spcAft>
              <a:buNone/>
            </a:pPr>
            <a:r>
              <a:rPr lang="pt-BR" sz="1600">
                <a:solidFill>
                  <a:schemeClr val="dk1"/>
                </a:solidFill>
              </a:rPr>
              <a:t> Infos. Para gerenciamento de memória </a:t>
            </a:r>
            <a:endParaRPr sz="1600">
              <a:solidFill>
                <a:schemeClr val="dk1"/>
              </a:solidFill>
            </a:endParaRPr>
          </a:p>
          <a:p>
            <a:pPr marL="0" lvl="0" indent="0" algn="l" rtl="0">
              <a:lnSpc>
                <a:spcPct val="150000"/>
              </a:lnSpc>
              <a:spcBef>
                <a:spcPts val="0"/>
              </a:spcBef>
              <a:spcAft>
                <a:spcPts val="0"/>
              </a:spcAft>
              <a:buNone/>
            </a:pPr>
            <a:r>
              <a:rPr lang="pt-BR" sz="1600">
                <a:solidFill>
                  <a:schemeClr val="dk1"/>
                </a:solidFill>
              </a:rPr>
              <a:t> Infos. De contabilidade dos processos </a:t>
            </a:r>
            <a:endParaRPr sz="1600">
              <a:solidFill>
                <a:schemeClr val="dk1"/>
              </a:solidFill>
            </a:endParaRPr>
          </a:p>
          <a:p>
            <a:pPr marL="0" lvl="0" indent="0" algn="l" rtl="0">
              <a:lnSpc>
                <a:spcPct val="150000"/>
              </a:lnSpc>
              <a:spcBef>
                <a:spcPts val="0"/>
              </a:spcBef>
              <a:spcAft>
                <a:spcPts val="0"/>
              </a:spcAft>
              <a:buNone/>
            </a:pPr>
            <a:r>
              <a:rPr lang="pt-BR" sz="1600">
                <a:solidFill>
                  <a:schemeClr val="dk1"/>
                </a:solidFill>
              </a:rPr>
              <a:t> Status das operações de I/O (ex.: Infos. sobre arquivos usados) </a:t>
            </a:r>
            <a:endParaRPr sz="1600">
              <a:solidFill>
                <a:schemeClr val="dk1"/>
              </a:solidFill>
            </a:endParaRPr>
          </a:p>
        </p:txBody>
      </p:sp>
      <p:sp>
        <p:nvSpPr>
          <p:cNvPr id="261" name="Google Shape;261;p35"/>
          <p:cNvSpPr txBox="1"/>
          <p:nvPr/>
        </p:nvSpPr>
        <p:spPr>
          <a:xfrm rot="-5400000">
            <a:off x="1909188" y="2480700"/>
            <a:ext cx="49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[Figura:Bloco de controle de processo ]</a:t>
            </a:r>
            <a:endParaRPr sz="1000">
              <a:solidFill>
                <a:schemeClr val="accent3"/>
              </a:solidFill>
            </a:endParaRPr>
          </a:p>
        </p:txBody>
      </p:sp>
      <p:sp>
        <p:nvSpPr>
          <p:cNvPr id="262" name="Google Shape;262;p35"/>
          <p:cNvSpPr txBox="1"/>
          <p:nvPr/>
        </p:nvSpPr>
        <p:spPr>
          <a:xfrm rot="-5400000">
            <a:off x="2902638" y="57992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Fonte: Silberschatz, capítulo 2</a:t>
            </a:r>
            <a:endParaRPr sz="1000">
              <a:solidFill>
                <a:schemeClr val="accent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6"/>
          <p:cNvSpPr txBox="1"/>
          <p:nvPr/>
        </p:nvSpPr>
        <p:spPr>
          <a:xfrm>
            <a:off x="5236075" y="423125"/>
            <a:ext cx="2089200" cy="11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endParaRPr>
          </a:p>
        </p:txBody>
      </p:sp>
      <p:sp>
        <p:nvSpPr>
          <p:cNvPr id="268" name="Google Shape;268;p36"/>
          <p:cNvSpPr txBox="1"/>
          <p:nvPr/>
        </p:nvSpPr>
        <p:spPr>
          <a:xfrm>
            <a:off x="5236075" y="170538"/>
            <a:ext cx="368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2"/>
              </a:solidFill>
            </a:endParaRPr>
          </a:p>
        </p:txBody>
      </p:sp>
      <p:pic>
        <p:nvPicPr>
          <p:cNvPr id="269" name="Google Shape;269;p36"/>
          <p:cNvPicPr preferRelativeResize="0"/>
          <p:nvPr/>
        </p:nvPicPr>
        <p:blipFill>
          <a:blip r:embed="rId3">
            <a:alphaModFix/>
          </a:blip>
          <a:stretch>
            <a:fillRect/>
          </a:stretch>
        </p:blipFill>
        <p:spPr>
          <a:xfrm>
            <a:off x="172575" y="925575"/>
            <a:ext cx="4799025" cy="3591627"/>
          </a:xfrm>
          <a:prstGeom prst="rect">
            <a:avLst/>
          </a:prstGeom>
          <a:noFill/>
          <a:ln>
            <a:noFill/>
          </a:ln>
        </p:spPr>
      </p:pic>
      <p:sp>
        <p:nvSpPr>
          <p:cNvPr id="270" name="Google Shape;270;p36"/>
          <p:cNvSpPr txBox="1"/>
          <p:nvPr/>
        </p:nvSpPr>
        <p:spPr>
          <a:xfrm>
            <a:off x="5318100" y="-106500"/>
            <a:ext cx="3825900" cy="53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800" b="1">
                <a:solidFill>
                  <a:schemeClr val="dk1"/>
                </a:solidFill>
              </a:rPr>
              <a:t>Quem chama o Escalonador?</a:t>
            </a:r>
            <a:endParaRPr sz="2800" b="1">
              <a:solidFill>
                <a:schemeClr val="dk1"/>
              </a:solidFill>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None/>
            </a:pPr>
            <a:r>
              <a:rPr lang="pt-BR" sz="1800" b="1">
                <a:solidFill>
                  <a:schemeClr val="dk1"/>
                </a:solidFill>
              </a:rPr>
              <a:t>Interrupção de software (chamada de sistema)</a:t>
            </a:r>
            <a:endParaRPr sz="1800" b="1">
              <a:solidFill>
                <a:schemeClr val="dk1"/>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r>
              <a:rPr lang="pt-BR" sz="1600">
                <a:solidFill>
                  <a:schemeClr val="lt2"/>
                </a:solidFill>
              </a:rPr>
              <a:t>Término  </a:t>
            </a:r>
            <a:endParaRPr sz="1600">
              <a:solidFill>
                <a:schemeClr val="lt2"/>
              </a:solidFill>
            </a:endParaRPr>
          </a:p>
          <a:p>
            <a:pPr marL="0" lvl="0" indent="0" algn="l" rtl="0">
              <a:spcBef>
                <a:spcPts val="0"/>
              </a:spcBef>
              <a:spcAft>
                <a:spcPts val="0"/>
              </a:spcAft>
              <a:buNone/>
            </a:pPr>
            <a:r>
              <a:rPr lang="pt-BR" sz="1600">
                <a:solidFill>
                  <a:schemeClr val="lt2"/>
                </a:solidFill>
              </a:rPr>
              <a:t>Liberação voluntária da CPU  </a:t>
            </a:r>
            <a:endParaRPr sz="1600">
              <a:solidFill>
                <a:schemeClr val="lt2"/>
              </a:solidFill>
            </a:endParaRPr>
          </a:p>
          <a:p>
            <a:pPr marL="0" lvl="0" indent="0" algn="l" rtl="0">
              <a:spcBef>
                <a:spcPts val="0"/>
              </a:spcBef>
              <a:spcAft>
                <a:spcPts val="0"/>
              </a:spcAft>
              <a:buNone/>
            </a:pPr>
            <a:r>
              <a:rPr lang="pt-BR" sz="1600">
                <a:solidFill>
                  <a:schemeClr val="lt2"/>
                </a:solidFill>
              </a:rPr>
              <a:t>Operação de E/S  </a:t>
            </a:r>
            <a:endParaRPr sz="1600">
              <a:solidFill>
                <a:schemeClr val="lt2"/>
              </a:solidFill>
            </a:endParaRPr>
          </a:p>
          <a:p>
            <a:pPr marL="0" lvl="0" indent="0" algn="l" rtl="0">
              <a:spcBef>
                <a:spcPts val="0"/>
              </a:spcBef>
              <a:spcAft>
                <a:spcPts val="0"/>
              </a:spcAft>
              <a:buNone/>
            </a:pPr>
            <a:r>
              <a:rPr lang="pt-BR" sz="1600">
                <a:solidFill>
                  <a:schemeClr val="lt2"/>
                </a:solidFill>
              </a:rPr>
              <a:t>Primitiva de sincronização</a:t>
            </a:r>
            <a:endParaRPr sz="1600">
              <a:solidFill>
                <a:schemeClr val="lt2"/>
              </a:solidFill>
            </a:endParaRPr>
          </a:p>
          <a:p>
            <a:pPr marL="0" lvl="0" indent="0" algn="l" rtl="0">
              <a:spcBef>
                <a:spcPts val="0"/>
              </a:spcBef>
              <a:spcAft>
                <a:spcPts val="0"/>
              </a:spcAft>
              <a:buNone/>
            </a:pPr>
            <a:r>
              <a:rPr lang="pt-BR">
                <a:solidFill>
                  <a:schemeClr val="lt2"/>
                </a:solidFill>
              </a:rPr>
              <a:t>  </a:t>
            </a:r>
            <a:endParaRPr>
              <a:solidFill>
                <a:schemeClr val="lt2"/>
              </a:solidFill>
            </a:endParaRPr>
          </a:p>
          <a:p>
            <a:pPr marL="0" lvl="0" indent="0" algn="l" rtl="0">
              <a:spcBef>
                <a:spcPts val="0"/>
              </a:spcBef>
              <a:spcAft>
                <a:spcPts val="0"/>
              </a:spcAft>
              <a:buNone/>
            </a:pPr>
            <a:r>
              <a:rPr lang="pt-BR" sz="1800" b="1">
                <a:solidFill>
                  <a:schemeClr val="dk1"/>
                </a:solidFill>
              </a:rPr>
              <a:t>Interrupção de hardware </a:t>
            </a:r>
            <a:r>
              <a:rPr lang="pt-BR">
                <a:solidFill>
                  <a:schemeClr val="lt2"/>
                </a:solidFill>
              </a:rPr>
              <a:t> </a:t>
            </a:r>
            <a:endParaRPr>
              <a:solidFill>
                <a:schemeClr val="lt2"/>
              </a:solidFill>
            </a:endParaRPr>
          </a:p>
          <a:p>
            <a:pPr marL="0" lvl="0" indent="0" algn="l" rtl="0">
              <a:spcBef>
                <a:spcPts val="0"/>
              </a:spcBef>
              <a:spcAft>
                <a:spcPts val="0"/>
              </a:spcAft>
              <a:buNone/>
            </a:pPr>
            <a:r>
              <a:rPr lang="pt-BR">
                <a:solidFill>
                  <a:schemeClr val="lt2"/>
                </a:solidFill>
              </a:rPr>
              <a:t>Tempo  </a:t>
            </a:r>
            <a:endParaRPr>
              <a:solidFill>
                <a:schemeClr val="lt2"/>
              </a:solidFill>
            </a:endParaRPr>
          </a:p>
          <a:p>
            <a:pPr marL="0" lvl="0" indent="0" algn="l" rtl="0">
              <a:spcBef>
                <a:spcPts val="0"/>
              </a:spcBef>
              <a:spcAft>
                <a:spcPts val="0"/>
              </a:spcAft>
              <a:buNone/>
            </a:pPr>
            <a:r>
              <a:rPr lang="pt-BR">
                <a:solidFill>
                  <a:schemeClr val="lt2"/>
                </a:solidFill>
              </a:rPr>
              <a:t>Conclusão da operação de E/S</a:t>
            </a:r>
            <a:endParaRPr>
              <a:solidFill>
                <a:schemeClr val="lt2"/>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r>
              <a:rPr lang="pt-BR" sz="1800" b="1">
                <a:solidFill>
                  <a:schemeClr val="dk1"/>
                </a:solidFill>
              </a:rPr>
              <a:t>Escalonadores </a:t>
            </a:r>
            <a:r>
              <a:rPr lang="pt-BR">
                <a:solidFill>
                  <a:schemeClr val="lt2"/>
                </a:solidFill>
              </a:rPr>
              <a:t> </a:t>
            </a:r>
            <a:endParaRPr>
              <a:solidFill>
                <a:schemeClr val="lt2"/>
              </a:solidFill>
            </a:endParaRPr>
          </a:p>
          <a:p>
            <a:pPr marL="0" lvl="0" indent="0" algn="l" rtl="0">
              <a:spcBef>
                <a:spcPts val="0"/>
              </a:spcBef>
              <a:spcAft>
                <a:spcPts val="0"/>
              </a:spcAft>
              <a:buNone/>
            </a:pPr>
            <a:r>
              <a:rPr lang="pt-BR">
                <a:solidFill>
                  <a:schemeClr val="lt2"/>
                </a:solidFill>
              </a:rPr>
              <a:t>Não preemptivo ou cooperativo: apenas via interrupção de software  </a:t>
            </a:r>
            <a:endParaRPr>
              <a:solidFill>
                <a:schemeClr val="lt2"/>
              </a:solidFill>
            </a:endParaRPr>
          </a:p>
          <a:p>
            <a:pPr marL="0" lvl="0" indent="0" algn="l" rtl="0">
              <a:spcBef>
                <a:spcPts val="0"/>
              </a:spcBef>
              <a:spcAft>
                <a:spcPts val="0"/>
              </a:spcAft>
              <a:buNone/>
            </a:pPr>
            <a:r>
              <a:rPr lang="pt-BR">
                <a:solidFill>
                  <a:schemeClr val="lt2"/>
                </a:solidFill>
              </a:rPr>
              <a:t>Preemptivo: interrupção de software e interrupção de hardware</a:t>
            </a:r>
            <a:endParaRPr>
              <a:solidFill>
                <a:schemeClr val="lt2"/>
              </a:solidFill>
            </a:endParaRPr>
          </a:p>
        </p:txBody>
      </p:sp>
      <p:sp>
        <p:nvSpPr>
          <p:cNvPr id="271" name="Google Shape;271;p36"/>
          <p:cNvSpPr txBox="1"/>
          <p:nvPr/>
        </p:nvSpPr>
        <p:spPr>
          <a:xfrm>
            <a:off x="172550" y="4427900"/>
            <a:ext cx="49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[Fonte: geeksforgeeks.org/difference-between-swapping-and-context-switching]</a:t>
            </a:r>
            <a:endParaRPr sz="1000">
              <a:solidFill>
                <a:schemeClr val="accent3"/>
              </a:solidFill>
            </a:endParaRPr>
          </a:p>
        </p:txBody>
      </p:sp>
      <p:sp>
        <p:nvSpPr>
          <p:cNvPr id="272" name="Google Shape;272;p36"/>
          <p:cNvSpPr txBox="1"/>
          <p:nvPr/>
        </p:nvSpPr>
        <p:spPr>
          <a:xfrm>
            <a:off x="172538" y="586875"/>
            <a:ext cx="49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Mudança de Contexto]</a:t>
            </a:r>
            <a:endParaRPr sz="1000">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p:nvPr/>
        </p:nvSpPr>
        <p:spPr>
          <a:xfrm>
            <a:off x="3979925" y="100"/>
            <a:ext cx="5164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 name="Google Shape;288;p41"/>
          <p:cNvSpPr txBox="1"/>
          <p:nvPr/>
        </p:nvSpPr>
        <p:spPr>
          <a:xfrm>
            <a:off x="740825" y="317500"/>
            <a:ext cx="12966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endParaRPr>
          </a:p>
        </p:txBody>
      </p:sp>
      <p:sp>
        <p:nvSpPr>
          <p:cNvPr id="289" name="Google Shape;289;p41"/>
          <p:cNvSpPr txBox="1"/>
          <p:nvPr/>
        </p:nvSpPr>
        <p:spPr>
          <a:xfrm>
            <a:off x="0" y="317500"/>
            <a:ext cx="4284000" cy="9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dirty="0">
                <a:solidFill>
                  <a:schemeClr val="dk1"/>
                </a:solidFill>
                <a:latin typeface="+mj-lt"/>
                <a:ea typeface="Oswald"/>
                <a:cs typeface="Oswald"/>
                <a:sym typeface="Oswald"/>
              </a:rPr>
              <a:t>Níveis de Escalonamento</a:t>
            </a:r>
            <a:endParaRPr sz="2800" b="1" dirty="0">
              <a:solidFill>
                <a:schemeClr val="dk1"/>
              </a:solidFill>
              <a:latin typeface="+mj-lt"/>
              <a:ea typeface="Oswald"/>
              <a:cs typeface="Oswald"/>
              <a:sym typeface="Oswald"/>
            </a:endParaRPr>
          </a:p>
        </p:txBody>
      </p:sp>
      <p:sp>
        <p:nvSpPr>
          <p:cNvPr id="290" name="Google Shape;290;p41"/>
          <p:cNvSpPr txBox="1">
            <a:spLocks noGrp="1"/>
          </p:cNvSpPr>
          <p:nvPr>
            <p:ph type="subTitle" idx="1"/>
          </p:nvPr>
        </p:nvSpPr>
        <p:spPr>
          <a:xfrm>
            <a:off x="311700" y="1150350"/>
            <a:ext cx="3776100" cy="24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dirty="0">
              <a:highlight>
                <a:srgbClr val="202124"/>
              </a:highlight>
              <a:latin typeface="+mj-lt"/>
              <a:ea typeface="Oswald"/>
              <a:cs typeface="Oswald"/>
              <a:sym typeface="Oswald"/>
            </a:endParaRPr>
          </a:p>
          <a:p>
            <a:pPr marL="0" lvl="0" indent="0" algn="l" rtl="0">
              <a:spcBef>
                <a:spcPts val="0"/>
              </a:spcBef>
              <a:spcAft>
                <a:spcPts val="0"/>
              </a:spcAft>
              <a:buNone/>
            </a:pPr>
            <a:r>
              <a:rPr lang="pt-BR" sz="1600" dirty="0">
                <a:highlight>
                  <a:srgbClr val="202124"/>
                </a:highlight>
                <a:latin typeface="+mj-lt"/>
                <a:ea typeface="Oswald"/>
                <a:cs typeface="Oswald"/>
                <a:sym typeface="Oswald"/>
              </a:rPr>
              <a:t>→ De longo prazo (de </a:t>
            </a:r>
            <a:r>
              <a:rPr lang="pt-BR" sz="1600" dirty="0" err="1">
                <a:highlight>
                  <a:srgbClr val="202124"/>
                </a:highlight>
                <a:latin typeface="+mj-lt"/>
                <a:ea typeface="Oswald"/>
                <a:cs typeface="Oswald"/>
                <a:sym typeface="Oswald"/>
              </a:rPr>
              <a:t>jobs</a:t>
            </a:r>
            <a:r>
              <a:rPr lang="pt-BR" sz="1600" dirty="0">
                <a:highlight>
                  <a:srgbClr val="202124"/>
                </a:highlight>
                <a:latin typeface="+mj-lt"/>
                <a:ea typeface="Oswald"/>
                <a:cs typeface="Oswald"/>
                <a:sym typeface="Oswald"/>
              </a:rPr>
              <a:t>) - Fila de processos a serem carregados em memória</a:t>
            </a:r>
            <a:endParaRPr sz="1600" dirty="0">
              <a:highlight>
                <a:srgbClr val="202124"/>
              </a:highlight>
              <a:latin typeface="+mj-lt"/>
              <a:ea typeface="Oswald"/>
              <a:cs typeface="Oswald"/>
              <a:sym typeface="Oswald"/>
            </a:endParaRPr>
          </a:p>
          <a:p>
            <a:pPr marL="0" lvl="0" indent="0" algn="l" rtl="0">
              <a:spcBef>
                <a:spcPts val="0"/>
              </a:spcBef>
              <a:spcAft>
                <a:spcPts val="0"/>
              </a:spcAft>
              <a:buNone/>
            </a:pPr>
            <a:endParaRPr sz="1600" dirty="0">
              <a:highlight>
                <a:srgbClr val="202124"/>
              </a:highlight>
              <a:latin typeface="+mj-lt"/>
              <a:ea typeface="Oswald"/>
              <a:cs typeface="Oswald"/>
              <a:sym typeface="Oswald"/>
            </a:endParaRPr>
          </a:p>
          <a:p>
            <a:pPr marL="0" lvl="0" indent="0" algn="l" rtl="0">
              <a:spcBef>
                <a:spcPts val="0"/>
              </a:spcBef>
              <a:spcAft>
                <a:spcPts val="0"/>
              </a:spcAft>
              <a:buNone/>
            </a:pPr>
            <a:r>
              <a:rPr lang="pt-BR" sz="1600" dirty="0">
                <a:highlight>
                  <a:srgbClr val="202124"/>
                </a:highlight>
                <a:latin typeface="+mj-lt"/>
                <a:ea typeface="Oswald"/>
                <a:cs typeface="Oswald"/>
                <a:sym typeface="Oswald"/>
              </a:rPr>
              <a:t>→Em execução - Instruções estão sendo executadas</a:t>
            </a:r>
            <a:endParaRPr sz="1600" dirty="0">
              <a:highlight>
                <a:srgbClr val="202124"/>
              </a:highlight>
              <a:latin typeface="+mj-lt"/>
              <a:ea typeface="Oswald"/>
              <a:cs typeface="Oswald"/>
              <a:sym typeface="Oswald"/>
            </a:endParaRPr>
          </a:p>
          <a:p>
            <a:pPr marL="0" lvl="0" indent="0" algn="l" rtl="0">
              <a:spcBef>
                <a:spcPts val="0"/>
              </a:spcBef>
              <a:spcAft>
                <a:spcPts val="0"/>
              </a:spcAft>
              <a:buNone/>
            </a:pPr>
            <a:endParaRPr sz="1600" dirty="0">
              <a:highlight>
                <a:srgbClr val="202124"/>
              </a:highlight>
              <a:latin typeface="+mj-lt"/>
              <a:ea typeface="Oswald"/>
              <a:cs typeface="Oswald"/>
              <a:sym typeface="Oswald"/>
            </a:endParaRPr>
          </a:p>
          <a:p>
            <a:pPr marL="0" lvl="0" indent="0" algn="l" rtl="0">
              <a:spcBef>
                <a:spcPts val="0"/>
              </a:spcBef>
              <a:spcAft>
                <a:spcPts val="0"/>
              </a:spcAft>
              <a:buNone/>
            </a:pPr>
            <a:r>
              <a:rPr lang="pt-BR" sz="1600" dirty="0">
                <a:highlight>
                  <a:srgbClr val="202124"/>
                </a:highlight>
                <a:latin typeface="+mj-lt"/>
                <a:ea typeface="Oswald"/>
                <a:cs typeface="Oswald"/>
                <a:sym typeface="Oswald"/>
              </a:rPr>
              <a:t>→ De curto prazo (de CPU)</a:t>
            </a:r>
            <a:endParaRPr sz="1600" dirty="0">
              <a:highlight>
                <a:srgbClr val="202124"/>
              </a:highlight>
              <a:latin typeface="+mj-lt"/>
              <a:ea typeface="Oswald"/>
              <a:cs typeface="Oswald"/>
              <a:sym typeface="Oswald"/>
            </a:endParaRPr>
          </a:p>
          <a:p>
            <a:pPr marL="0" lvl="0" indent="0" algn="l" rtl="0">
              <a:spcBef>
                <a:spcPts val="0"/>
              </a:spcBef>
              <a:spcAft>
                <a:spcPts val="0"/>
              </a:spcAft>
              <a:buNone/>
            </a:pPr>
            <a:endParaRPr sz="1600" dirty="0">
              <a:highlight>
                <a:srgbClr val="202124"/>
              </a:highlight>
              <a:latin typeface="+mj-lt"/>
              <a:ea typeface="Oswald"/>
              <a:cs typeface="Oswald"/>
              <a:sym typeface="Oswald"/>
            </a:endParaRPr>
          </a:p>
          <a:p>
            <a:pPr marL="0" lvl="0" indent="0" algn="l" rtl="0">
              <a:spcBef>
                <a:spcPts val="0"/>
              </a:spcBef>
              <a:spcAft>
                <a:spcPts val="0"/>
              </a:spcAft>
              <a:buNone/>
            </a:pPr>
            <a:r>
              <a:rPr lang="pt-BR" sz="1600" dirty="0">
                <a:highlight>
                  <a:srgbClr val="202124"/>
                </a:highlight>
                <a:latin typeface="+mj-lt"/>
                <a:ea typeface="Oswald"/>
                <a:cs typeface="Oswald"/>
                <a:sym typeface="Oswald"/>
              </a:rPr>
              <a:t>→ De médio prazo - Sistemas de tempo real - remover processos da memória - reduzir grau de multiprogramação</a:t>
            </a:r>
            <a:endParaRPr sz="1600" dirty="0">
              <a:latin typeface="+mj-lt"/>
              <a:ea typeface="Oswald"/>
              <a:cs typeface="Oswald"/>
              <a:sym typeface="Oswald"/>
            </a:endParaRPr>
          </a:p>
        </p:txBody>
      </p:sp>
      <p:cxnSp>
        <p:nvCxnSpPr>
          <p:cNvPr id="291" name="Google Shape;291;p41"/>
          <p:cNvCxnSpPr/>
          <p:nvPr/>
        </p:nvCxnSpPr>
        <p:spPr>
          <a:xfrm>
            <a:off x="4431450" y="1437150"/>
            <a:ext cx="582000" cy="0"/>
          </a:xfrm>
          <a:prstGeom prst="straightConnector1">
            <a:avLst/>
          </a:prstGeom>
          <a:noFill/>
          <a:ln w="38100" cap="flat" cmpd="sng">
            <a:solidFill>
              <a:schemeClr val="lt1"/>
            </a:solidFill>
            <a:prstDash val="solid"/>
            <a:round/>
            <a:headEnd type="none" w="med" len="med"/>
            <a:tailEnd type="triangle" w="med" len="med"/>
          </a:ln>
        </p:spPr>
      </p:cxnSp>
      <p:sp>
        <p:nvSpPr>
          <p:cNvPr id="292" name="Google Shape;292;p41"/>
          <p:cNvSpPr/>
          <p:nvPr/>
        </p:nvSpPr>
        <p:spPr>
          <a:xfrm>
            <a:off x="5070300" y="1381300"/>
            <a:ext cx="1296600" cy="38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err="1"/>
              <a:t>Ready</a:t>
            </a:r>
            <a:r>
              <a:rPr lang="pt-BR" sz="1200" dirty="0"/>
              <a:t> </a:t>
            </a:r>
            <a:r>
              <a:rPr lang="pt-BR" sz="1200" dirty="0" err="1"/>
              <a:t>Queue</a:t>
            </a:r>
            <a:endParaRPr sz="1200" dirty="0"/>
          </a:p>
        </p:txBody>
      </p:sp>
      <p:sp>
        <p:nvSpPr>
          <p:cNvPr id="293" name="Google Shape;293;p41"/>
          <p:cNvSpPr/>
          <p:nvPr/>
        </p:nvSpPr>
        <p:spPr>
          <a:xfrm>
            <a:off x="5289838" y="2546250"/>
            <a:ext cx="1296600" cy="38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t>I/O </a:t>
            </a:r>
            <a:r>
              <a:rPr lang="pt-BR" sz="1200" dirty="0" err="1"/>
              <a:t>queue</a:t>
            </a:r>
            <a:endParaRPr sz="1200" dirty="0"/>
          </a:p>
        </p:txBody>
      </p:sp>
      <p:sp>
        <p:nvSpPr>
          <p:cNvPr id="294" name="Google Shape;294;p41"/>
          <p:cNvSpPr/>
          <p:nvPr/>
        </p:nvSpPr>
        <p:spPr>
          <a:xfrm>
            <a:off x="6973600" y="2546250"/>
            <a:ext cx="1296600" cy="38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a:t>I/O request</a:t>
            </a:r>
            <a:endParaRPr sz="1200"/>
          </a:p>
        </p:txBody>
      </p:sp>
      <p:sp>
        <p:nvSpPr>
          <p:cNvPr id="295" name="Google Shape;295;p41"/>
          <p:cNvSpPr/>
          <p:nvPr/>
        </p:nvSpPr>
        <p:spPr>
          <a:xfrm>
            <a:off x="6986975" y="3209063"/>
            <a:ext cx="1296600" cy="38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a:t>Time slice expired</a:t>
            </a:r>
            <a:endParaRPr sz="1200"/>
          </a:p>
        </p:txBody>
      </p:sp>
      <p:sp>
        <p:nvSpPr>
          <p:cNvPr id="296" name="Google Shape;296;p41"/>
          <p:cNvSpPr/>
          <p:nvPr/>
        </p:nvSpPr>
        <p:spPr>
          <a:xfrm>
            <a:off x="6973600" y="3884438"/>
            <a:ext cx="1296600" cy="38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a:t>Fork a child</a:t>
            </a:r>
            <a:endParaRPr sz="1200"/>
          </a:p>
        </p:txBody>
      </p:sp>
      <p:sp>
        <p:nvSpPr>
          <p:cNvPr id="297" name="Google Shape;297;p41"/>
          <p:cNvSpPr/>
          <p:nvPr/>
        </p:nvSpPr>
        <p:spPr>
          <a:xfrm>
            <a:off x="6986975" y="4559813"/>
            <a:ext cx="1296600" cy="38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a:t>Wait for an interrupt</a:t>
            </a:r>
            <a:endParaRPr sz="1200"/>
          </a:p>
        </p:txBody>
      </p:sp>
      <p:sp>
        <p:nvSpPr>
          <p:cNvPr id="298" name="Google Shape;298;p41"/>
          <p:cNvSpPr/>
          <p:nvPr/>
        </p:nvSpPr>
        <p:spPr>
          <a:xfrm>
            <a:off x="7325250" y="1290401"/>
            <a:ext cx="725400" cy="56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a:t>CPU</a:t>
            </a:r>
            <a:endParaRPr sz="1200"/>
          </a:p>
        </p:txBody>
      </p:sp>
      <p:sp>
        <p:nvSpPr>
          <p:cNvPr id="299" name="Google Shape;299;p41"/>
          <p:cNvSpPr/>
          <p:nvPr/>
        </p:nvSpPr>
        <p:spPr>
          <a:xfrm>
            <a:off x="4320663" y="2447100"/>
            <a:ext cx="582000" cy="582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t>I/O</a:t>
            </a:r>
            <a:endParaRPr sz="1200" dirty="0"/>
          </a:p>
        </p:txBody>
      </p:sp>
      <p:sp>
        <p:nvSpPr>
          <p:cNvPr id="300" name="Google Shape;300;p41"/>
          <p:cNvSpPr/>
          <p:nvPr/>
        </p:nvSpPr>
        <p:spPr>
          <a:xfrm>
            <a:off x="5160475" y="3777800"/>
            <a:ext cx="1157100" cy="597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a:t>Child Executes</a:t>
            </a:r>
            <a:endParaRPr sz="1200"/>
          </a:p>
        </p:txBody>
      </p:sp>
      <p:sp>
        <p:nvSpPr>
          <p:cNvPr id="301" name="Google Shape;301;p41"/>
          <p:cNvSpPr/>
          <p:nvPr/>
        </p:nvSpPr>
        <p:spPr>
          <a:xfrm>
            <a:off x="5173825" y="4453175"/>
            <a:ext cx="1130400" cy="597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a:t>Interrupt occurs</a:t>
            </a:r>
            <a:endParaRPr sz="1200"/>
          </a:p>
        </p:txBody>
      </p:sp>
      <p:cxnSp>
        <p:nvCxnSpPr>
          <p:cNvPr id="302" name="Google Shape;302;p41"/>
          <p:cNvCxnSpPr>
            <a:cxnSpLocks/>
          </p:cNvCxnSpPr>
          <p:nvPr/>
        </p:nvCxnSpPr>
        <p:spPr>
          <a:xfrm>
            <a:off x="6418950" y="1591751"/>
            <a:ext cx="696225" cy="0"/>
          </a:xfrm>
          <a:prstGeom prst="straightConnector1">
            <a:avLst/>
          </a:prstGeom>
          <a:noFill/>
          <a:ln w="38100" cap="flat" cmpd="sng">
            <a:solidFill>
              <a:schemeClr val="lt1"/>
            </a:solidFill>
            <a:prstDash val="solid"/>
            <a:round/>
            <a:headEnd type="none" w="med" len="med"/>
            <a:tailEnd type="triangle" w="med" len="med"/>
          </a:ln>
        </p:spPr>
      </p:cxnSp>
      <p:cxnSp>
        <p:nvCxnSpPr>
          <p:cNvPr id="303" name="Google Shape;303;p41"/>
          <p:cNvCxnSpPr>
            <a:cxnSpLocks/>
          </p:cNvCxnSpPr>
          <p:nvPr/>
        </p:nvCxnSpPr>
        <p:spPr>
          <a:xfrm>
            <a:off x="8050650" y="1437150"/>
            <a:ext cx="497950" cy="0"/>
          </a:xfrm>
          <a:prstGeom prst="straightConnector1">
            <a:avLst/>
          </a:prstGeom>
          <a:noFill/>
          <a:ln w="38100" cap="flat" cmpd="sng">
            <a:solidFill>
              <a:schemeClr val="lt1"/>
            </a:solidFill>
            <a:prstDash val="solid"/>
            <a:round/>
            <a:headEnd type="none" w="med" len="med"/>
            <a:tailEnd type="triangle" w="med" len="med"/>
          </a:ln>
        </p:spPr>
      </p:cxnSp>
      <p:cxnSp>
        <p:nvCxnSpPr>
          <p:cNvPr id="304" name="Google Shape;304;p41"/>
          <p:cNvCxnSpPr/>
          <p:nvPr/>
        </p:nvCxnSpPr>
        <p:spPr>
          <a:xfrm>
            <a:off x="8050650" y="1626800"/>
            <a:ext cx="793800" cy="0"/>
          </a:xfrm>
          <a:prstGeom prst="straightConnector1">
            <a:avLst/>
          </a:prstGeom>
          <a:noFill/>
          <a:ln w="38100" cap="flat" cmpd="sng">
            <a:solidFill>
              <a:schemeClr val="lt1"/>
            </a:solidFill>
            <a:prstDash val="solid"/>
            <a:round/>
            <a:headEnd type="none" w="med" len="med"/>
            <a:tailEnd type="none" w="med" len="med"/>
          </a:ln>
        </p:spPr>
      </p:cxnSp>
      <p:cxnSp>
        <p:nvCxnSpPr>
          <p:cNvPr id="305" name="Google Shape;305;p41"/>
          <p:cNvCxnSpPr/>
          <p:nvPr/>
        </p:nvCxnSpPr>
        <p:spPr>
          <a:xfrm>
            <a:off x="8826988" y="1619725"/>
            <a:ext cx="0" cy="1131900"/>
          </a:xfrm>
          <a:prstGeom prst="straightConnector1">
            <a:avLst/>
          </a:prstGeom>
          <a:noFill/>
          <a:ln w="38100" cap="flat" cmpd="sng">
            <a:solidFill>
              <a:schemeClr val="lt1"/>
            </a:solidFill>
            <a:prstDash val="solid"/>
            <a:round/>
            <a:headEnd type="none" w="med" len="med"/>
            <a:tailEnd type="none" w="med" len="med"/>
          </a:ln>
        </p:spPr>
      </p:cxnSp>
      <p:cxnSp>
        <p:nvCxnSpPr>
          <p:cNvPr id="306" name="Google Shape;306;p41"/>
          <p:cNvCxnSpPr/>
          <p:nvPr/>
        </p:nvCxnSpPr>
        <p:spPr>
          <a:xfrm rot="10800000">
            <a:off x="8458950" y="2752050"/>
            <a:ext cx="385500" cy="0"/>
          </a:xfrm>
          <a:prstGeom prst="straightConnector1">
            <a:avLst/>
          </a:prstGeom>
          <a:noFill/>
          <a:ln w="38100" cap="flat" cmpd="sng">
            <a:solidFill>
              <a:schemeClr val="lt1"/>
            </a:solidFill>
            <a:prstDash val="solid"/>
            <a:round/>
            <a:headEnd type="none" w="med" len="med"/>
            <a:tailEnd type="triangle" w="med" len="med"/>
          </a:ln>
        </p:spPr>
      </p:cxnSp>
      <p:cxnSp>
        <p:nvCxnSpPr>
          <p:cNvPr id="307" name="Google Shape;307;p41"/>
          <p:cNvCxnSpPr/>
          <p:nvPr/>
        </p:nvCxnSpPr>
        <p:spPr>
          <a:xfrm rot="10800000">
            <a:off x="6586450" y="2738100"/>
            <a:ext cx="385500" cy="0"/>
          </a:xfrm>
          <a:prstGeom prst="straightConnector1">
            <a:avLst/>
          </a:prstGeom>
          <a:noFill/>
          <a:ln w="38100" cap="flat" cmpd="sng">
            <a:solidFill>
              <a:schemeClr val="lt1"/>
            </a:solidFill>
            <a:prstDash val="solid"/>
            <a:round/>
            <a:headEnd type="none" w="med" len="med"/>
            <a:tailEnd type="triangle" w="med" len="med"/>
          </a:ln>
        </p:spPr>
      </p:cxnSp>
      <p:cxnSp>
        <p:nvCxnSpPr>
          <p:cNvPr id="308" name="Google Shape;308;p41"/>
          <p:cNvCxnSpPr/>
          <p:nvPr/>
        </p:nvCxnSpPr>
        <p:spPr>
          <a:xfrm rot="10800000">
            <a:off x="4904350" y="2738100"/>
            <a:ext cx="385500" cy="0"/>
          </a:xfrm>
          <a:prstGeom prst="straightConnector1">
            <a:avLst/>
          </a:prstGeom>
          <a:noFill/>
          <a:ln w="38100" cap="flat" cmpd="sng">
            <a:solidFill>
              <a:schemeClr val="lt1"/>
            </a:solidFill>
            <a:prstDash val="solid"/>
            <a:round/>
            <a:headEnd type="none" w="med" len="med"/>
            <a:tailEnd type="triangle" w="med" len="med"/>
          </a:ln>
        </p:spPr>
      </p:cxnSp>
      <p:cxnSp>
        <p:nvCxnSpPr>
          <p:cNvPr id="309" name="Google Shape;309;p41"/>
          <p:cNvCxnSpPr>
            <a:cxnSpLocks/>
          </p:cNvCxnSpPr>
          <p:nvPr/>
        </p:nvCxnSpPr>
        <p:spPr>
          <a:xfrm flipH="1" flipV="1">
            <a:off x="4162875" y="1619725"/>
            <a:ext cx="890504" cy="7076"/>
          </a:xfrm>
          <a:prstGeom prst="straightConnector1">
            <a:avLst/>
          </a:prstGeom>
          <a:noFill/>
          <a:ln w="38100" cap="flat" cmpd="sng">
            <a:solidFill>
              <a:schemeClr val="lt1"/>
            </a:solidFill>
            <a:prstDash val="solid"/>
            <a:round/>
            <a:headEnd type="triangle" w="med" len="med"/>
            <a:tailEnd type="none" w="med" len="med"/>
          </a:ln>
        </p:spPr>
      </p:cxnSp>
      <p:cxnSp>
        <p:nvCxnSpPr>
          <p:cNvPr id="310" name="Google Shape;310;p41"/>
          <p:cNvCxnSpPr/>
          <p:nvPr/>
        </p:nvCxnSpPr>
        <p:spPr>
          <a:xfrm>
            <a:off x="4162875" y="4788875"/>
            <a:ext cx="956100" cy="0"/>
          </a:xfrm>
          <a:prstGeom prst="straightConnector1">
            <a:avLst/>
          </a:prstGeom>
          <a:noFill/>
          <a:ln w="38100" cap="flat" cmpd="sng">
            <a:solidFill>
              <a:schemeClr val="lt1"/>
            </a:solidFill>
            <a:prstDash val="solid"/>
            <a:round/>
            <a:headEnd type="none" w="med" len="med"/>
            <a:tailEnd type="none" w="med" len="med"/>
          </a:ln>
        </p:spPr>
      </p:cxnSp>
      <p:cxnSp>
        <p:nvCxnSpPr>
          <p:cNvPr id="311" name="Google Shape;311;p41"/>
          <p:cNvCxnSpPr/>
          <p:nvPr/>
        </p:nvCxnSpPr>
        <p:spPr>
          <a:xfrm>
            <a:off x="6418950" y="4751675"/>
            <a:ext cx="492600" cy="0"/>
          </a:xfrm>
          <a:prstGeom prst="straightConnector1">
            <a:avLst/>
          </a:prstGeom>
          <a:noFill/>
          <a:ln w="38100" cap="flat" cmpd="sng">
            <a:solidFill>
              <a:schemeClr val="lt1"/>
            </a:solidFill>
            <a:prstDash val="solid"/>
            <a:round/>
            <a:headEnd type="triangle" w="med" len="med"/>
            <a:tailEnd type="none" w="med" len="med"/>
          </a:ln>
        </p:spPr>
      </p:cxnSp>
      <p:cxnSp>
        <p:nvCxnSpPr>
          <p:cNvPr id="312" name="Google Shape;312;p41"/>
          <p:cNvCxnSpPr/>
          <p:nvPr/>
        </p:nvCxnSpPr>
        <p:spPr>
          <a:xfrm>
            <a:off x="4161425" y="4076300"/>
            <a:ext cx="885600" cy="0"/>
          </a:xfrm>
          <a:prstGeom prst="straightConnector1">
            <a:avLst/>
          </a:prstGeom>
          <a:noFill/>
          <a:ln w="38100" cap="flat" cmpd="sng">
            <a:solidFill>
              <a:schemeClr val="lt1"/>
            </a:solidFill>
            <a:prstDash val="solid"/>
            <a:round/>
            <a:headEnd type="none" w="med" len="med"/>
            <a:tailEnd type="none" w="med" len="med"/>
          </a:ln>
        </p:spPr>
      </p:cxnSp>
      <p:cxnSp>
        <p:nvCxnSpPr>
          <p:cNvPr id="313" name="Google Shape;313;p41"/>
          <p:cNvCxnSpPr/>
          <p:nvPr/>
        </p:nvCxnSpPr>
        <p:spPr>
          <a:xfrm>
            <a:off x="6418950" y="4076300"/>
            <a:ext cx="492600" cy="0"/>
          </a:xfrm>
          <a:prstGeom prst="straightConnector1">
            <a:avLst/>
          </a:prstGeom>
          <a:noFill/>
          <a:ln w="38100" cap="flat" cmpd="sng">
            <a:solidFill>
              <a:schemeClr val="lt1"/>
            </a:solidFill>
            <a:prstDash val="solid"/>
            <a:round/>
            <a:headEnd type="triangle" w="med" len="med"/>
            <a:tailEnd type="none" w="med" len="med"/>
          </a:ln>
        </p:spPr>
      </p:cxnSp>
      <p:cxnSp>
        <p:nvCxnSpPr>
          <p:cNvPr id="314" name="Google Shape;314;p41"/>
          <p:cNvCxnSpPr/>
          <p:nvPr/>
        </p:nvCxnSpPr>
        <p:spPr>
          <a:xfrm>
            <a:off x="4168875" y="3400925"/>
            <a:ext cx="2742600" cy="0"/>
          </a:xfrm>
          <a:prstGeom prst="straightConnector1">
            <a:avLst/>
          </a:prstGeom>
          <a:noFill/>
          <a:ln w="38100" cap="flat" cmpd="sng">
            <a:solidFill>
              <a:schemeClr val="lt1"/>
            </a:solidFill>
            <a:prstDash val="solid"/>
            <a:round/>
            <a:headEnd type="none" w="med" len="med"/>
            <a:tailEnd type="none" w="med" len="med"/>
          </a:ln>
        </p:spPr>
      </p:cxnSp>
      <p:cxnSp>
        <p:nvCxnSpPr>
          <p:cNvPr id="315" name="Google Shape;315;p41"/>
          <p:cNvCxnSpPr/>
          <p:nvPr/>
        </p:nvCxnSpPr>
        <p:spPr>
          <a:xfrm>
            <a:off x="4165950" y="2725550"/>
            <a:ext cx="145200" cy="0"/>
          </a:xfrm>
          <a:prstGeom prst="straightConnector1">
            <a:avLst/>
          </a:prstGeom>
          <a:noFill/>
          <a:ln w="38100" cap="flat" cmpd="sng">
            <a:solidFill>
              <a:schemeClr val="lt1"/>
            </a:solidFill>
            <a:prstDash val="solid"/>
            <a:round/>
            <a:headEnd type="none" w="med" len="med"/>
            <a:tailEnd type="none" w="med" len="med"/>
          </a:ln>
        </p:spPr>
      </p:cxnSp>
      <p:cxnSp>
        <p:nvCxnSpPr>
          <p:cNvPr id="316" name="Google Shape;316;p41"/>
          <p:cNvCxnSpPr/>
          <p:nvPr/>
        </p:nvCxnSpPr>
        <p:spPr>
          <a:xfrm>
            <a:off x="8826988" y="2751625"/>
            <a:ext cx="0" cy="661500"/>
          </a:xfrm>
          <a:prstGeom prst="straightConnector1">
            <a:avLst/>
          </a:prstGeom>
          <a:noFill/>
          <a:ln w="38100" cap="flat" cmpd="sng">
            <a:solidFill>
              <a:schemeClr val="lt1"/>
            </a:solidFill>
            <a:prstDash val="solid"/>
            <a:round/>
            <a:headEnd type="none" w="med" len="med"/>
            <a:tailEnd type="none" w="med" len="med"/>
          </a:ln>
        </p:spPr>
      </p:cxnSp>
      <p:cxnSp>
        <p:nvCxnSpPr>
          <p:cNvPr id="317" name="Google Shape;317;p41"/>
          <p:cNvCxnSpPr/>
          <p:nvPr/>
        </p:nvCxnSpPr>
        <p:spPr>
          <a:xfrm rot="10800000">
            <a:off x="8434212" y="3397825"/>
            <a:ext cx="385500" cy="0"/>
          </a:xfrm>
          <a:prstGeom prst="straightConnector1">
            <a:avLst/>
          </a:prstGeom>
          <a:noFill/>
          <a:ln w="38100" cap="flat" cmpd="sng">
            <a:solidFill>
              <a:schemeClr val="lt1"/>
            </a:solidFill>
            <a:prstDash val="solid"/>
            <a:round/>
            <a:headEnd type="none" w="med" len="med"/>
            <a:tailEnd type="triangle" w="med" len="med"/>
          </a:ln>
        </p:spPr>
      </p:cxnSp>
      <p:cxnSp>
        <p:nvCxnSpPr>
          <p:cNvPr id="318" name="Google Shape;318;p41"/>
          <p:cNvCxnSpPr/>
          <p:nvPr/>
        </p:nvCxnSpPr>
        <p:spPr>
          <a:xfrm>
            <a:off x="8826988" y="3413125"/>
            <a:ext cx="0" cy="661500"/>
          </a:xfrm>
          <a:prstGeom prst="straightConnector1">
            <a:avLst/>
          </a:prstGeom>
          <a:noFill/>
          <a:ln w="38100" cap="flat" cmpd="sng">
            <a:solidFill>
              <a:schemeClr val="lt1"/>
            </a:solidFill>
            <a:prstDash val="solid"/>
            <a:round/>
            <a:headEnd type="none" w="med" len="med"/>
            <a:tailEnd type="none" w="med" len="med"/>
          </a:ln>
        </p:spPr>
      </p:cxnSp>
      <p:cxnSp>
        <p:nvCxnSpPr>
          <p:cNvPr id="319" name="Google Shape;319;p41"/>
          <p:cNvCxnSpPr/>
          <p:nvPr/>
        </p:nvCxnSpPr>
        <p:spPr>
          <a:xfrm rot="10800000">
            <a:off x="8461331" y="4074625"/>
            <a:ext cx="385500" cy="0"/>
          </a:xfrm>
          <a:prstGeom prst="straightConnector1">
            <a:avLst/>
          </a:prstGeom>
          <a:noFill/>
          <a:ln w="38100" cap="flat" cmpd="sng">
            <a:solidFill>
              <a:schemeClr val="lt1"/>
            </a:solidFill>
            <a:prstDash val="solid"/>
            <a:round/>
            <a:headEnd type="none" w="med" len="med"/>
            <a:tailEnd type="triangle" w="med" len="med"/>
          </a:ln>
        </p:spPr>
      </p:cxnSp>
      <p:cxnSp>
        <p:nvCxnSpPr>
          <p:cNvPr id="320" name="Google Shape;320;p41"/>
          <p:cNvCxnSpPr>
            <a:cxnSpLocks/>
          </p:cNvCxnSpPr>
          <p:nvPr/>
        </p:nvCxnSpPr>
        <p:spPr>
          <a:xfrm flipH="1">
            <a:off x="8458950" y="4744532"/>
            <a:ext cx="387700" cy="7143"/>
          </a:xfrm>
          <a:prstGeom prst="straightConnector1">
            <a:avLst/>
          </a:prstGeom>
          <a:noFill/>
          <a:ln w="38100" cap="flat" cmpd="sng">
            <a:solidFill>
              <a:schemeClr val="lt1"/>
            </a:solidFill>
            <a:prstDash val="solid"/>
            <a:round/>
            <a:headEnd type="none" w="med" len="med"/>
            <a:tailEnd type="triangle" w="med" len="med"/>
          </a:ln>
        </p:spPr>
      </p:cxnSp>
      <p:cxnSp>
        <p:nvCxnSpPr>
          <p:cNvPr id="321" name="Google Shape;321;p41"/>
          <p:cNvCxnSpPr/>
          <p:nvPr/>
        </p:nvCxnSpPr>
        <p:spPr>
          <a:xfrm>
            <a:off x="8826988" y="4076300"/>
            <a:ext cx="0" cy="686100"/>
          </a:xfrm>
          <a:prstGeom prst="straightConnector1">
            <a:avLst/>
          </a:prstGeom>
          <a:noFill/>
          <a:ln w="38100" cap="flat" cmpd="sng">
            <a:solidFill>
              <a:schemeClr val="lt1"/>
            </a:solidFill>
            <a:prstDash val="solid"/>
            <a:round/>
            <a:headEnd type="none" w="med" len="med"/>
            <a:tailEnd type="none" w="med" len="med"/>
          </a:ln>
        </p:spPr>
      </p:cxnSp>
      <p:sp>
        <p:nvSpPr>
          <p:cNvPr id="322" name="Google Shape;322;p41"/>
          <p:cNvSpPr/>
          <p:nvPr/>
        </p:nvSpPr>
        <p:spPr>
          <a:xfrm>
            <a:off x="6144800" y="340825"/>
            <a:ext cx="1749300" cy="38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a:t>partially executed extracted processes</a:t>
            </a:r>
            <a:endParaRPr sz="1200"/>
          </a:p>
        </p:txBody>
      </p:sp>
      <p:cxnSp>
        <p:nvCxnSpPr>
          <p:cNvPr id="323" name="Google Shape;323;p41"/>
          <p:cNvCxnSpPr/>
          <p:nvPr/>
        </p:nvCxnSpPr>
        <p:spPr>
          <a:xfrm>
            <a:off x="7687950" y="765963"/>
            <a:ext cx="0" cy="483000"/>
          </a:xfrm>
          <a:prstGeom prst="straightConnector1">
            <a:avLst/>
          </a:prstGeom>
          <a:noFill/>
          <a:ln w="38100" cap="flat" cmpd="sng">
            <a:solidFill>
              <a:schemeClr val="lt1"/>
            </a:solidFill>
            <a:prstDash val="solid"/>
            <a:round/>
            <a:headEnd type="triangle" w="med" len="med"/>
            <a:tailEnd type="none" w="med" len="med"/>
          </a:ln>
        </p:spPr>
      </p:cxnSp>
      <p:cxnSp>
        <p:nvCxnSpPr>
          <p:cNvPr id="324" name="Google Shape;324;p41"/>
          <p:cNvCxnSpPr/>
          <p:nvPr/>
        </p:nvCxnSpPr>
        <p:spPr>
          <a:xfrm>
            <a:off x="5173825" y="602750"/>
            <a:ext cx="0" cy="640500"/>
          </a:xfrm>
          <a:prstGeom prst="straightConnector1">
            <a:avLst/>
          </a:prstGeom>
          <a:noFill/>
          <a:ln w="38100" cap="flat" cmpd="sng">
            <a:solidFill>
              <a:schemeClr val="lt1"/>
            </a:solidFill>
            <a:prstDash val="solid"/>
            <a:round/>
            <a:headEnd type="none" w="med" len="med"/>
            <a:tailEnd type="triangle" w="med" len="med"/>
          </a:ln>
        </p:spPr>
      </p:cxnSp>
      <p:cxnSp>
        <p:nvCxnSpPr>
          <p:cNvPr id="325" name="Google Shape;325;p41"/>
          <p:cNvCxnSpPr/>
          <p:nvPr/>
        </p:nvCxnSpPr>
        <p:spPr>
          <a:xfrm>
            <a:off x="5172600" y="603550"/>
            <a:ext cx="847500" cy="0"/>
          </a:xfrm>
          <a:prstGeom prst="straightConnector1">
            <a:avLst/>
          </a:prstGeom>
          <a:noFill/>
          <a:ln w="38100" cap="flat" cmpd="sng">
            <a:solidFill>
              <a:schemeClr val="lt1"/>
            </a:solidFill>
            <a:prstDash val="solid"/>
            <a:round/>
            <a:headEnd type="none" w="med" len="med"/>
            <a:tailEnd type="none" w="med" len="med"/>
          </a:ln>
        </p:spPr>
      </p:cxnSp>
      <p:sp>
        <p:nvSpPr>
          <p:cNvPr id="326" name="Google Shape;326;p41"/>
          <p:cNvSpPr txBox="1"/>
          <p:nvPr/>
        </p:nvSpPr>
        <p:spPr>
          <a:xfrm>
            <a:off x="4891875" y="171225"/>
            <a:ext cx="1296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dirty="0" err="1">
                <a:solidFill>
                  <a:schemeClr val="lt1"/>
                </a:solidFill>
              </a:rPr>
              <a:t>Reintroduction</a:t>
            </a:r>
            <a:endParaRPr dirty="0">
              <a:solidFill>
                <a:schemeClr val="lt1"/>
              </a:solidFill>
            </a:endParaRPr>
          </a:p>
        </p:txBody>
      </p:sp>
      <p:sp>
        <p:nvSpPr>
          <p:cNvPr id="327" name="Google Shape;327;p41"/>
          <p:cNvSpPr txBox="1"/>
          <p:nvPr/>
        </p:nvSpPr>
        <p:spPr>
          <a:xfrm>
            <a:off x="7806950" y="738338"/>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chemeClr val="lt1"/>
                </a:solidFill>
              </a:rPr>
              <a:t>Extraction</a:t>
            </a:r>
            <a:endParaRPr/>
          </a:p>
        </p:txBody>
      </p:sp>
      <p:sp>
        <p:nvSpPr>
          <p:cNvPr id="328" name="Google Shape;328;p41"/>
          <p:cNvSpPr txBox="1"/>
          <p:nvPr/>
        </p:nvSpPr>
        <p:spPr>
          <a:xfrm>
            <a:off x="8475538" y="1222451"/>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dirty="0" err="1">
                <a:solidFill>
                  <a:schemeClr val="lt1"/>
                </a:solidFill>
              </a:rPr>
              <a:t>End</a:t>
            </a:r>
            <a:endParaRPr dirty="0"/>
          </a:p>
        </p:txBody>
      </p:sp>
      <p:cxnSp>
        <p:nvCxnSpPr>
          <p:cNvPr id="329" name="Google Shape;329;p41"/>
          <p:cNvCxnSpPr>
            <a:cxnSpLocks/>
          </p:cNvCxnSpPr>
          <p:nvPr/>
        </p:nvCxnSpPr>
        <p:spPr>
          <a:xfrm>
            <a:off x="4182000" y="1634926"/>
            <a:ext cx="0" cy="1116649"/>
          </a:xfrm>
          <a:prstGeom prst="straightConnector1">
            <a:avLst/>
          </a:prstGeom>
          <a:noFill/>
          <a:ln w="38100" cap="flat" cmpd="sng">
            <a:solidFill>
              <a:schemeClr val="lt1"/>
            </a:solidFill>
            <a:prstDash val="solid"/>
            <a:round/>
            <a:headEnd type="none" w="med" len="med"/>
            <a:tailEnd type="none" w="med" len="med"/>
          </a:ln>
        </p:spPr>
      </p:cxnSp>
      <p:cxnSp>
        <p:nvCxnSpPr>
          <p:cNvPr id="330" name="Google Shape;330;p41"/>
          <p:cNvCxnSpPr/>
          <p:nvPr/>
        </p:nvCxnSpPr>
        <p:spPr>
          <a:xfrm>
            <a:off x="4182118" y="2722375"/>
            <a:ext cx="0" cy="692100"/>
          </a:xfrm>
          <a:prstGeom prst="straightConnector1">
            <a:avLst/>
          </a:prstGeom>
          <a:noFill/>
          <a:ln w="38100" cap="flat" cmpd="sng">
            <a:solidFill>
              <a:schemeClr val="lt1"/>
            </a:solidFill>
            <a:prstDash val="solid"/>
            <a:round/>
            <a:headEnd type="none" w="med" len="med"/>
            <a:tailEnd type="none" w="med" len="med"/>
          </a:ln>
        </p:spPr>
      </p:cxnSp>
      <p:cxnSp>
        <p:nvCxnSpPr>
          <p:cNvPr id="331" name="Google Shape;331;p41"/>
          <p:cNvCxnSpPr/>
          <p:nvPr/>
        </p:nvCxnSpPr>
        <p:spPr>
          <a:xfrm>
            <a:off x="4182055" y="3397825"/>
            <a:ext cx="0" cy="692100"/>
          </a:xfrm>
          <a:prstGeom prst="straightConnector1">
            <a:avLst/>
          </a:prstGeom>
          <a:noFill/>
          <a:ln w="38100" cap="flat" cmpd="sng">
            <a:solidFill>
              <a:schemeClr val="lt1"/>
            </a:solidFill>
            <a:prstDash val="solid"/>
            <a:round/>
            <a:headEnd type="none" w="med" len="med"/>
            <a:tailEnd type="none" w="med" len="med"/>
          </a:ln>
        </p:spPr>
      </p:cxnSp>
      <p:cxnSp>
        <p:nvCxnSpPr>
          <p:cNvPr id="332" name="Google Shape;332;p41"/>
          <p:cNvCxnSpPr/>
          <p:nvPr/>
        </p:nvCxnSpPr>
        <p:spPr>
          <a:xfrm>
            <a:off x="4182200" y="4086538"/>
            <a:ext cx="0" cy="692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500"/>
                                        <p:tgtEl>
                                          <p:spTgt spid="2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9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0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2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0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9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0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0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9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1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2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0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1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1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9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3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31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9"/>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9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1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0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12"/>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3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321"/>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320"/>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29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311"/>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0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310"/>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32"/>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23"/>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27"/>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2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32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325"/>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22" grpId="0" animBg="1"/>
      <p:bldP spid="326" grpId="0"/>
      <p:bldP spid="327" grpId="0"/>
      <p:bldP spid="3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8"/>
          <p:cNvSpPr txBox="1">
            <a:spLocks noGrp="1"/>
          </p:cNvSpPr>
          <p:nvPr>
            <p:ph type="ctrTitle"/>
          </p:nvPr>
        </p:nvSpPr>
        <p:spPr>
          <a:xfrm>
            <a:off x="5542800" y="0"/>
            <a:ext cx="36012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2800" b="1"/>
              <a:t>Fila de prontos e as diversas filas de dispositivos de I/O</a:t>
            </a:r>
            <a:endParaRPr sz="2800" b="1"/>
          </a:p>
        </p:txBody>
      </p:sp>
      <p:pic>
        <p:nvPicPr>
          <p:cNvPr id="328" name="Google Shape;328;p38"/>
          <p:cNvPicPr preferRelativeResize="0"/>
          <p:nvPr/>
        </p:nvPicPr>
        <p:blipFill>
          <a:blip r:embed="rId3">
            <a:alphaModFix/>
          </a:blip>
          <a:stretch>
            <a:fillRect/>
          </a:stretch>
        </p:blipFill>
        <p:spPr>
          <a:xfrm>
            <a:off x="562150" y="514675"/>
            <a:ext cx="4832450" cy="4291325"/>
          </a:xfrm>
          <a:prstGeom prst="rect">
            <a:avLst/>
          </a:prstGeom>
          <a:noFill/>
          <a:ln>
            <a:noFill/>
          </a:ln>
        </p:spPr>
      </p:pic>
      <p:sp>
        <p:nvSpPr>
          <p:cNvPr id="329" name="Google Shape;329;p38"/>
          <p:cNvSpPr txBox="1"/>
          <p:nvPr/>
        </p:nvSpPr>
        <p:spPr>
          <a:xfrm>
            <a:off x="6055925" y="3452825"/>
            <a:ext cx="2831100" cy="12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rPr>
              <a:t>A Tabela de Processos comporta uma fila de nós de </a:t>
            </a:r>
            <a:r>
              <a:rPr lang="pt-BR" sz="1800" b="1" u="sng">
                <a:solidFill>
                  <a:schemeClr val="lt2"/>
                </a:solidFill>
              </a:rPr>
              <a:t>PCB’s</a:t>
            </a:r>
            <a:r>
              <a:rPr lang="pt-BR" sz="1800">
                <a:solidFill>
                  <a:schemeClr val="lt2"/>
                </a:solidFill>
              </a:rPr>
              <a:t> encadeados</a:t>
            </a:r>
            <a:endParaRPr sz="1800">
              <a:solidFill>
                <a:schemeClr val="lt2"/>
              </a:solidFill>
            </a:endParaRPr>
          </a:p>
        </p:txBody>
      </p:sp>
      <p:sp>
        <p:nvSpPr>
          <p:cNvPr id="330" name="Google Shape;330;p38"/>
          <p:cNvSpPr txBox="1"/>
          <p:nvPr/>
        </p:nvSpPr>
        <p:spPr>
          <a:xfrm>
            <a:off x="5662075" y="1358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1" name="Google Shape;331;p38"/>
          <p:cNvSpPr txBox="1"/>
          <p:nvPr/>
        </p:nvSpPr>
        <p:spPr>
          <a:xfrm>
            <a:off x="562150" y="177700"/>
            <a:ext cx="438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A fila de processos prontos e várias filas de dispositivos de l/O]</a:t>
            </a:r>
            <a:endParaRPr sz="1000">
              <a:solidFill>
                <a:schemeClr val="accent3"/>
              </a:solidFill>
            </a:endParaRPr>
          </a:p>
        </p:txBody>
      </p:sp>
      <p:sp>
        <p:nvSpPr>
          <p:cNvPr id="332" name="Google Shape;332;p38"/>
          <p:cNvSpPr txBox="1"/>
          <p:nvPr/>
        </p:nvSpPr>
        <p:spPr>
          <a:xfrm>
            <a:off x="562150" y="4803300"/>
            <a:ext cx="5973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[Fonte: Operating systems - concepts and applications Silberschatz, Galvin and Gagne, 2001, Cap 4]</a:t>
            </a:r>
            <a:endParaRPr sz="1000">
              <a:solidFill>
                <a:schemeClr val="accent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9"/>
          <p:cNvSpPr txBox="1">
            <a:spLocks noGrp="1"/>
          </p:cNvSpPr>
          <p:nvPr>
            <p:ph type="ctrTitle"/>
          </p:nvPr>
        </p:nvSpPr>
        <p:spPr>
          <a:xfrm>
            <a:off x="223583" y="15454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4200" b="1"/>
              <a:t>Objetivos do algoritmo de escalonamento</a:t>
            </a:r>
            <a:r>
              <a:rPr lang="pt-BR" b="1"/>
              <a:t> </a:t>
            </a:r>
            <a:endParaRPr b="1"/>
          </a:p>
          <a:p>
            <a:pPr marL="0" lvl="0" indent="0" algn="ctr" rtl="0">
              <a:spcBef>
                <a:spcPts val="0"/>
              </a:spcBef>
              <a:spcAft>
                <a:spcPts val="0"/>
              </a:spcAft>
              <a:buNone/>
            </a:pPr>
            <a:r>
              <a:rPr lang="pt-BR" sz="1800" b="1">
                <a:solidFill>
                  <a:schemeClr val="lt2"/>
                </a:solidFill>
              </a:rPr>
              <a:t>dependendo do ambiente</a:t>
            </a:r>
            <a:endParaRPr sz="1800" b="1">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0"/>
          <p:cNvSpPr txBox="1"/>
          <p:nvPr/>
        </p:nvSpPr>
        <p:spPr>
          <a:xfrm>
            <a:off x="4918725" y="18523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2"/>
              </a:solidFill>
            </a:endParaRPr>
          </a:p>
        </p:txBody>
      </p:sp>
      <p:sp>
        <p:nvSpPr>
          <p:cNvPr id="343" name="Google Shape;343;p40"/>
          <p:cNvSpPr txBox="1"/>
          <p:nvPr/>
        </p:nvSpPr>
        <p:spPr>
          <a:xfrm>
            <a:off x="5117050" y="1910650"/>
            <a:ext cx="34377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solidFill>
                  <a:schemeClr val="lt2"/>
                </a:solidFill>
              </a:rPr>
              <a:t>Cenários: </a:t>
            </a:r>
            <a:endParaRPr sz="1800">
              <a:solidFill>
                <a:schemeClr val="lt2"/>
              </a:solidFill>
            </a:endParaRPr>
          </a:p>
          <a:p>
            <a:pPr marL="0" lvl="0" indent="0" algn="l" rtl="0">
              <a:spcBef>
                <a:spcPts val="0"/>
              </a:spcBef>
              <a:spcAft>
                <a:spcPts val="0"/>
              </a:spcAft>
              <a:buNone/>
            </a:pPr>
            <a:r>
              <a:rPr lang="pt-BR" sz="1800">
                <a:solidFill>
                  <a:schemeClr val="lt2"/>
                </a:solidFill>
              </a:rPr>
              <a:t>Justiça para processos comparáveis</a:t>
            </a:r>
            <a:endParaRPr sz="1800">
              <a:solidFill>
                <a:schemeClr val="lt2"/>
              </a:solidFill>
            </a:endParaRPr>
          </a:p>
          <a:p>
            <a:pPr marL="0" lvl="0" indent="0" algn="l" rtl="0">
              <a:spcBef>
                <a:spcPts val="0"/>
              </a:spcBef>
              <a:spcAft>
                <a:spcPts val="0"/>
              </a:spcAft>
              <a:buNone/>
            </a:pPr>
            <a:endParaRPr sz="1800">
              <a:solidFill>
                <a:schemeClr val="lt2"/>
              </a:solidFill>
            </a:endParaRPr>
          </a:p>
          <a:p>
            <a:pPr marL="0" lvl="0" indent="0" algn="l" rtl="0">
              <a:spcBef>
                <a:spcPts val="0"/>
              </a:spcBef>
              <a:spcAft>
                <a:spcPts val="0"/>
              </a:spcAft>
              <a:buNone/>
            </a:pPr>
            <a:r>
              <a:rPr lang="pt-BR" sz="1800">
                <a:solidFill>
                  <a:schemeClr val="lt2"/>
                </a:solidFill>
              </a:rPr>
              <a:t>Política local, controle de segurança tem prioridade acima da folha de Pagamento.</a:t>
            </a:r>
            <a:endParaRPr sz="1800">
              <a:solidFill>
                <a:schemeClr val="lt2"/>
              </a:solidFill>
            </a:endParaRPr>
          </a:p>
        </p:txBody>
      </p:sp>
      <p:sp>
        <p:nvSpPr>
          <p:cNvPr id="344" name="Google Shape;344;p40"/>
          <p:cNvSpPr txBox="1">
            <a:spLocks noGrp="1"/>
          </p:cNvSpPr>
          <p:nvPr>
            <p:ph type="ctrTitle"/>
          </p:nvPr>
        </p:nvSpPr>
        <p:spPr>
          <a:xfrm>
            <a:off x="4321300" y="-411925"/>
            <a:ext cx="45720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2800" b="1"/>
              <a:t>Todos </a:t>
            </a:r>
            <a:endParaRPr sz="2800" b="1"/>
          </a:p>
          <a:p>
            <a:pPr marL="0" lvl="0" indent="0" algn="ctr" rtl="0">
              <a:spcBef>
                <a:spcPts val="0"/>
              </a:spcBef>
              <a:spcAft>
                <a:spcPts val="0"/>
              </a:spcAft>
              <a:buNone/>
            </a:pPr>
            <a:r>
              <a:rPr lang="pt-BR" sz="2800" b="1"/>
              <a:t>os </a:t>
            </a:r>
            <a:endParaRPr sz="2800" b="1"/>
          </a:p>
          <a:p>
            <a:pPr marL="0" lvl="0" indent="0" algn="ctr" rtl="0">
              <a:spcBef>
                <a:spcPts val="0"/>
              </a:spcBef>
              <a:spcAft>
                <a:spcPts val="0"/>
              </a:spcAft>
              <a:buNone/>
            </a:pPr>
            <a:r>
              <a:rPr lang="pt-BR" sz="2800" b="1"/>
              <a:t>Sistemas</a:t>
            </a:r>
            <a:endParaRPr sz="2800" b="1"/>
          </a:p>
        </p:txBody>
      </p:sp>
      <p:sp>
        <p:nvSpPr>
          <p:cNvPr id="345" name="Google Shape;345;p40"/>
          <p:cNvSpPr txBox="1"/>
          <p:nvPr/>
        </p:nvSpPr>
        <p:spPr>
          <a:xfrm>
            <a:off x="436325" y="1324950"/>
            <a:ext cx="38742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accent2"/>
              </a:solidFill>
              <a:highlight>
                <a:srgbClr val="202124"/>
              </a:highlight>
            </a:endParaRPr>
          </a:p>
          <a:p>
            <a:pPr marL="0" lvl="0" indent="0" algn="l" rtl="0">
              <a:spcBef>
                <a:spcPts val="0"/>
              </a:spcBef>
              <a:spcAft>
                <a:spcPts val="0"/>
              </a:spcAft>
              <a:buNone/>
            </a:pPr>
            <a:r>
              <a:rPr lang="pt-BR" sz="1800" b="1">
                <a:solidFill>
                  <a:schemeClr val="accent2"/>
                </a:solidFill>
                <a:highlight>
                  <a:srgbClr val="202124"/>
                </a:highlight>
              </a:rPr>
              <a:t>Justiça</a:t>
            </a:r>
            <a:r>
              <a:rPr lang="pt-BR" sz="1600">
                <a:solidFill>
                  <a:schemeClr val="accent2"/>
                </a:solidFill>
                <a:highlight>
                  <a:srgbClr val="202124"/>
                </a:highlight>
              </a:rPr>
              <a:t> - </a:t>
            </a:r>
            <a:r>
              <a:rPr lang="pt-BR" sz="1600">
                <a:solidFill>
                  <a:schemeClr val="lt2"/>
                </a:solidFill>
                <a:highlight>
                  <a:srgbClr val="202124"/>
                </a:highlight>
              </a:rPr>
              <a:t>dar a cada processo uma porção justa da CPU</a:t>
            </a:r>
            <a:endParaRPr sz="1600">
              <a:solidFill>
                <a:schemeClr val="lt2"/>
              </a:solidFill>
              <a:highlight>
                <a:srgbClr val="202124"/>
              </a:highlight>
            </a:endParaRPr>
          </a:p>
          <a:p>
            <a:pPr marL="0" lvl="0" indent="0" algn="l" rtl="0">
              <a:spcBef>
                <a:spcPts val="0"/>
              </a:spcBef>
              <a:spcAft>
                <a:spcPts val="0"/>
              </a:spcAft>
              <a:buNone/>
            </a:pPr>
            <a:endParaRPr sz="1600">
              <a:solidFill>
                <a:schemeClr val="accent2"/>
              </a:solidFill>
              <a:highlight>
                <a:srgbClr val="202124"/>
              </a:highlight>
            </a:endParaRPr>
          </a:p>
          <a:p>
            <a:pPr marL="0" lvl="0" indent="0" algn="l" rtl="0">
              <a:spcBef>
                <a:spcPts val="0"/>
              </a:spcBef>
              <a:spcAft>
                <a:spcPts val="0"/>
              </a:spcAft>
              <a:buNone/>
            </a:pPr>
            <a:r>
              <a:rPr lang="pt-BR" sz="1800" b="1">
                <a:solidFill>
                  <a:schemeClr val="dk1"/>
                </a:solidFill>
                <a:highlight>
                  <a:srgbClr val="202124"/>
                </a:highlight>
              </a:rPr>
              <a:t>Aplicação da política</a:t>
            </a:r>
            <a:r>
              <a:rPr lang="pt-BR" sz="1600">
                <a:solidFill>
                  <a:schemeClr val="accent2"/>
                </a:solidFill>
                <a:highlight>
                  <a:srgbClr val="202124"/>
                </a:highlight>
              </a:rPr>
              <a:t> - </a:t>
            </a:r>
            <a:r>
              <a:rPr lang="pt-BR" sz="1600">
                <a:solidFill>
                  <a:schemeClr val="lt2"/>
                </a:solidFill>
                <a:highlight>
                  <a:srgbClr val="202124"/>
                </a:highlight>
              </a:rPr>
              <a:t>verificar se a política estabelecida é cumprida</a:t>
            </a:r>
            <a:endParaRPr sz="1600">
              <a:solidFill>
                <a:schemeClr val="lt2"/>
              </a:solidFill>
              <a:highlight>
                <a:srgbClr val="202124"/>
              </a:highlight>
            </a:endParaRPr>
          </a:p>
          <a:p>
            <a:pPr marL="0" lvl="0" indent="0" algn="l" rtl="0">
              <a:spcBef>
                <a:spcPts val="0"/>
              </a:spcBef>
              <a:spcAft>
                <a:spcPts val="0"/>
              </a:spcAft>
              <a:buNone/>
            </a:pPr>
            <a:endParaRPr sz="1600">
              <a:solidFill>
                <a:schemeClr val="accent2"/>
              </a:solidFill>
              <a:highlight>
                <a:srgbClr val="202124"/>
              </a:highlight>
            </a:endParaRPr>
          </a:p>
          <a:p>
            <a:pPr marL="0" lvl="0" indent="0" algn="l" rtl="0">
              <a:spcBef>
                <a:spcPts val="0"/>
              </a:spcBef>
              <a:spcAft>
                <a:spcPts val="0"/>
              </a:spcAft>
              <a:buNone/>
            </a:pPr>
            <a:r>
              <a:rPr lang="pt-BR" sz="1800" b="1">
                <a:solidFill>
                  <a:schemeClr val="dk1"/>
                </a:solidFill>
                <a:highlight>
                  <a:srgbClr val="202124"/>
                </a:highlight>
              </a:rPr>
              <a:t>Equilíbrio</a:t>
            </a:r>
            <a:r>
              <a:rPr lang="pt-BR" sz="1600">
                <a:solidFill>
                  <a:schemeClr val="accent2"/>
                </a:solidFill>
                <a:highlight>
                  <a:srgbClr val="202124"/>
                </a:highlight>
              </a:rPr>
              <a:t> - </a:t>
            </a:r>
            <a:r>
              <a:rPr lang="pt-BR" sz="1600">
                <a:solidFill>
                  <a:schemeClr val="lt2"/>
                </a:solidFill>
                <a:highlight>
                  <a:srgbClr val="202124"/>
                </a:highlight>
              </a:rPr>
              <a:t>manter ocupadas todas as partes do sistema</a:t>
            </a:r>
            <a:endParaRPr sz="1600">
              <a:solidFill>
                <a:schemeClr val="lt2"/>
              </a:solidFill>
            </a:endParaRPr>
          </a:p>
        </p:txBody>
      </p:sp>
      <p:sp>
        <p:nvSpPr>
          <p:cNvPr id="346" name="Google Shape;346;p40"/>
          <p:cNvSpPr txBox="1"/>
          <p:nvPr/>
        </p:nvSpPr>
        <p:spPr>
          <a:xfrm>
            <a:off x="436325" y="238000"/>
            <a:ext cx="761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b="1">
                <a:solidFill>
                  <a:schemeClr val="lt2"/>
                </a:solidFill>
              </a:rPr>
              <a:t>Objetivos</a:t>
            </a:r>
            <a:endParaRPr sz="1800" b="1">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1"/>
          <p:cNvSpPr txBox="1">
            <a:spLocks noGrp="1"/>
          </p:cNvSpPr>
          <p:nvPr>
            <p:ph type="ctrTitle"/>
          </p:nvPr>
        </p:nvSpPr>
        <p:spPr>
          <a:xfrm>
            <a:off x="4352399" y="1490375"/>
            <a:ext cx="43014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2800" b="1"/>
              <a:t>Sistemas </a:t>
            </a:r>
            <a:endParaRPr sz="2800" b="1"/>
          </a:p>
          <a:p>
            <a:pPr marL="0" lvl="0" indent="0" algn="ctr" rtl="0">
              <a:spcBef>
                <a:spcPts val="0"/>
              </a:spcBef>
              <a:spcAft>
                <a:spcPts val="0"/>
              </a:spcAft>
              <a:buNone/>
            </a:pPr>
            <a:r>
              <a:rPr lang="pt-BR" sz="2800" b="1"/>
              <a:t>em </a:t>
            </a:r>
            <a:endParaRPr sz="2800" b="1"/>
          </a:p>
          <a:p>
            <a:pPr marL="0" lvl="0" indent="0" algn="ctr" rtl="0">
              <a:spcBef>
                <a:spcPts val="0"/>
              </a:spcBef>
              <a:spcAft>
                <a:spcPts val="0"/>
              </a:spcAft>
              <a:buNone/>
            </a:pPr>
            <a:r>
              <a:rPr lang="pt-BR" sz="2800" b="1"/>
              <a:t>Lote</a:t>
            </a:r>
            <a:endParaRPr sz="2800" b="1"/>
          </a:p>
        </p:txBody>
      </p:sp>
      <p:sp>
        <p:nvSpPr>
          <p:cNvPr id="352" name="Google Shape;352;p41"/>
          <p:cNvSpPr txBox="1"/>
          <p:nvPr/>
        </p:nvSpPr>
        <p:spPr>
          <a:xfrm>
            <a:off x="425500" y="1417350"/>
            <a:ext cx="38718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r>
              <a:rPr lang="pt-BR" sz="1800" b="1">
                <a:solidFill>
                  <a:schemeClr val="dk1"/>
                </a:solidFill>
              </a:rPr>
              <a:t>Vazão (throughput)</a:t>
            </a:r>
            <a:r>
              <a:rPr lang="pt-BR" sz="1600">
                <a:solidFill>
                  <a:schemeClr val="lt2"/>
                </a:solidFill>
              </a:rPr>
              <a:t> - maximizar o número de tarefas por hora. Quantas tarefas por hora saem do sistema</a:t>
            </a:r>
            <a:endParaRPr sz="1600">
              <a:solidFill>
                <a:schemeClr val="lt2"/>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r>
              <a:rPr lang="pt-BR" sz="1800" b="1">
                <a:solidFill>
                  <a:schemeClr val="dk1"/>
                </a:solidFill>
              </a:rPr>
              <a:t>Tempo de retorno </a:t>
            </a:r>
            <a:r>
              <a:rPr lang="pt-BR" sz="1600">
                <a:solidFill>
                  <a:schemeClr val="lt2"/>
                </a:solidFill>
              </a:rPr>
              <a:t>- minimizar o tempo entre a submissão e o término. </a:t>
            </a:r>
            <a:endParaRPr sz="1600">
              <a:solidFill>
                <a:schemeClr val="lt2"/>
              </a:solidFill>
            </a:endParaRPr>
          </a:p>
          <a:p>
            <a:pPr marL="0" lvl="0" indent="0" algn="l" rtl="0">
              <a:spcBef>
                <a:spcPts val="0"/>
              </a:spcBef>
              <a:spcAft>
                <a:spcPts val="0"/>
              </a:spcAft>
              <a:buNone/>
            </a:pPr>
            <a:r>
              <a:rPr lang="pt-BR" sz="1600">
                <a:solidFill>
                  <a:schemeClr val="lt2"/>
                </a:solidFill>
              </a:rPr>
              <a:t>Quanto tempo leva para </a:t>
            </a:r>
            <a:endParaRPr sz="1600">
              <a:solidFill>
                <a:schemeClr val="lt2"/>
              </a:solidFill>
            </a:endParaRPr>
          </a:p>
          <a:p>
            <a:pPr marL="0" lvl="0" indent="0" algn="l" rtl="0">
              <a:spcBef>
                <a:spcPts val="0"/>
              </a:spcBef>
              <a:spcAft>
                <a:spcPts val="0"/>
              </a:spcAft>
              <a:buNone/>
            </a:pPr>
            <a:r>
              <a:rPr lang="pt-BR" sz="1600">
                <a:solidFill>
                  <a:schemeClr val="lt2"/>
                </a:solidFill>
              </a:rPr>
              <a:t>receber uma tarefa de volta</a:t>
            </a:r>
            <a:endParaRPr sz="1600">
              <a:solidFill>
                <a:schemeClr val="lt2"/>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r>
              <a:rPr lang="pt-BR" sz="1800" b="1">
                <a:solidFill>
                  <a:schemeClr val="dk1"/>
                </a:solidFill>
              </a:rPr>
              <a:t>Utilização de CPU</a:t>
            </a:r>
            <a:r>
              <a:rPr lang="pt-BR">
                <a:solidFill>
                  <a:schemeClr val="lt2"/>
                </a:solidFill>
              </a:rPr>
              <a:t> -</a:t>
            </a:r>
            <a:r>
              <a:rPr lang="pt-BR" sz="1600">
                <a:solidFill>
                  <a:schemeClr val="lt2"/>
                </a:solidFill>
              </a:rPr>
              <a:t> manter a CPU ocupada o tempo todo</a:t>
            </a:r>
            <a:endParaRPr sz="1600">
              <a:solidFill>
                <a:schemeClr val="lt2"/>
              </a:solidFill>
            </a:endParaRPr>
          </a:p>
        </p:txBody>
      </p:sp>
      <p:sp>
        <p:nvSpPr>
          <p:cNvPr id="353" name="Google Shape;353;p41"/>
          <p:cNvSpPr txBox="1"/>
          <p:nvPr/>
        </p:nvSpPr>
        <p:spPr>
          <a:xfrm>
            <a:off x="436325" y="238000"/>
            <a:ext cx="761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b="1">
                <a:solidFill>
                  <a:schemeClr val="lt2"/>
                </a:solidFill>
              </a:rPr>
              <a:t>Objetivos</a:t>
            </a:r>
            <a:endParaRPr sz="1800" b="1">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p:nvPr/>
        </p:nvSpPr>
        <p:spPr>
          <a:xfrm>
            <a:off x="529175" y="3134325"/>
            <a:ext cx="7739100" cy="1921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endParaRPr>
          </a:p>
        </p:txBody>
      </p:sp>
      <p:sp>
        <p:nvSpPr>
          <p:cNvPr id="359" name="Google Shape;359;p42"/>
          <p:cNvSpPr/>
          <p:nvPr/>
        </p:nvSpPr>
        <p:spPr>
          <a:xfrm>
            <a:off x="529175" y="869875"/>
            <a:ext cx="7739100" cy="2141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endParaRPr>
          </a:p>
        </p:txBody>
      </p:sp>
      <p:sp>
        <p:nvSpPr>
          <p:cNvPr id="360" name="Google Shape;360;p42"/>
          <p:cNvSpPr txBox="1">
            <a:spLocks noGrp="1"/>
          </p:cNvSpPr>
          <p:nvPr>
            <p:ph type="ctrTitle"/>
          </p:nvPr>
        </p:nvSpPr>
        <p:spPr>
          <a:xfrm>
            <a:off x="5564178" y="429450"/>
            <a:ext cx="51828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pt-BR" sz="2800" b="1"/>
              <a:t>Sistemas </a:t>
            </a:r>
            <a:endParaRPr sz="2800" b="1"/>
          </a:p>
          <a:p>
            <a:pPr marL="0" lvl="0" indent="0" algn="l" rtl="0">
              <a:spcBef>
                <a:spcPts val="0"/>
              </a:spcBef>
              <a:spcAft>
                <a:spcPts val="0"/>
              </a:spcAft>
              <a:buNone/>
            </a:pPr>
            <a:r>
              <a:rPr lang="pt-BR" sz="2800" b="1"/>
              <a:t>Interativos</a:t>
            </a:r>
            <a:endParaRPr sz="2800" b="1"/>
          </a:p>
        </p:txBody>
      </p:sp>
      <p:sp>
        <p:nvSpPr>
          <p:cNvPr id="361" name="Google Shape;361;p42"/>
          <p:cNvSpPr txBox="1"/>
          <p:nvPr/>
        </p:nvSpPr>
        <p:spPr>
          <a:xfrm>
            <a:off x="634650" y="993575"/>
            <a:ext cx="3239400" cy="186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chemeClr val="lt2"/>
              </a:solidFill>
              <a:highlight>
                <a:srgbClr val="202124"/>
              </a:highlight>
            </a:endParaRPr>
          </a:p>
          <a:p>
            <a:pPr marL="0" lvl="0" indent="0" algn="l" rtl="0">
              <a:spcBef>
                <a:spcPts val="0"/>
              </a:spcBef>
              <a:spcAft>
                <a:spcPts val="0"/>
              </a:spcAft>
              <a:buNone/>
            </a:pPr>
            <a:r>
              <a:rPr lang="pt-BR" sz="1800" b="1">
                <a:solidFill>
                  <a:schemeClr val="dk1"/>
                </a:solidFill>
                <a:highlight>
                  <a:srgbClr val="202124"/>
                </a:highlight>
              </a:rPr>
              <a:t>Tempo de resposta</a:t>
            </a:r>
            <a:r>
              <a:rPr lang="pt-BR" sz="1100">
                <a:solidFill>
                  <a:schemeClr val="lt2"/>
                </a:solidFill>
                <a:highlight>
                  <a:srgbClr val="202124"/>
                </a:highlight>
              </a:rPr>
              <a:t> </a:t>
            </a:r>
            <a:r>
              <a:rPr lang="pt-BR" sz="1600">
                <a:solidFill>
                  <a:schemeClr val="lt2"/>
                </a:solidFill>
                <a:highlight>
                  <a:srgbClr val="202124"/>
                </a:highlight>
              </a:rPr>
              <a:t>- responder rapidamente às requisições</a:t>
            </a:r>
            <a:endParaRPr sz="1600">
              <a:solidFill>
                <a:schemeClr val="lt2"/>
              </a:solidFill>
              <a:highlight>
                <a:srgbClr val="202124"/>
              </a:highlight>
            </a:endParaRPr>
          </a:p>
          <a:p>
            <a:pPr marL="0" lvl="0" indent="0" algn="l" rtl="0">
              <a:spcBef>
                <a:spcPts val="0"/>
              </a:spcBef>
              <a:spcAft>
                <a:spcPts val="0"/>
              </a:spcAft>
              <a:buNone/>
            </a:pPr>
            <a:endParaRPr>
              <a:solidFill>
                <a:schemeClr val="lt2"/>
              </a:solidFill>
              <a:highlight>
                <a:srgbClr val="202124"/>
              </a:highlight>
            </a:endParaRPr>
          </a:p>
          <a:p>
            <a:pPr marL="0" lvl="0" indent="0" algn="l" rtl="0">
              <a:spcBef>
                <a:spcPts val="0"/>
              </a:spcBef>
              <a:spcAft>
                <a:spcPts val="0"/>
              </a:spcAft>
              <a:buNone/>
            </a:pPr>
            <a:r>
              <a:rPr lang="pt-BR" sz="1800" b="1">
                <a:solidFill>
                  <a:schemeClr val="dk1"/>
                </a:solidFill>
                <a:highlight>
                  <a:srgbClr val="202124"/>
                </a:highlight>
              </a:rPr>
              <a:t>Proporcionalidade</a:t>
            </a:r>
            <a:r>
              <a:rPr lang="pt-BR">
                <a:solidFill>
                  <a:schemeClr val="lt2"/>
                </a:solidFill>
                <a:highlight>
                  <a:srgbClr val="202124"/>
                </a:highlight>
              </a:rPr>
              <a:t> </a:t>
            </a:r>
            <a:r>
              <a:rPr lang="pt-BR" sz="1600">
                <a:solidFill>
                  <a:schemeClr val="lt2"/>
                </a:solidFill>
                <a:highlight>
                  <a:srgbClr val="202124"/>
                </a:highlight>
              </a:rPr>
              <a:t>- satisfazer as expectativas dos usuários</a:t>
            </a:r>
            <a:endParaRPr sz="1600">
              <a:solidFill>
                <a:schemeClr val="lt2"/>
              </a:solidFill>
            </a:endParaRPr>
          </a:p>
        </p:txBody>
      </p:sp>
      <p:sp>
        <p:nvSpPr>
          <p:cNvPr id="362" name="Google Shape;362;p42"/>
          <p:cNvSpPr txBox="1"/>
          <p:nvPr/>
        </p:nvSpPr>
        <p:spPr>
          <a:xfrm>
            <a:off x="634650" y="3011175"/>
            <a:ext cx="39402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a:solidFill>
                <a:schemeClr val="dk1"/>
              </a:solidFill>
              <a:highlight>
                <a:srgbClr val="202124"/>
              </a:highlight>
            </a:endParaRPr>
          </a:p>
          <a:p>
            <a:pPr marL="0" lvl="0" indent="0" algn="l" rtl="0">
              <a:spcBef>
                <a:spcPts val="0"/>
              </a:spcBef>
              <a:spcAft>
                <a:spcPts val="0"/>
              </a:spcAft>
              <a:buNone/>
            </a:pPr>
            <a:r>
              <a:rPr lang="pt-BR" sz="1800" b="1">
                <a:solidFill>
                  <a:schemeClr val="dk1"/>
                </a:solidFill>
                <a:highlight>
                  <a:srgbClr val="202124"/>
                </a:highlight>
              </a:rPr>
              <a:t>Cumprimento dos prazos </a:t>
            </a:r>
            <a:r>
              <a:rPr lang="pt-BR" sz="1600" b="1">
                <a:solidFill>
                  <a:schemeClr val="dk1"/>
                </a:solidFill>
                <a:highlight>
                  <a:srgbClr val="202124"/>
                </a:highlight>
              </a:rPr>
              <a:t>-</a:t>
            </a:r>
            <a:r>
              <a:rPr lang="pt-BR" sz="1600">
                <a:highlight>
                  <a:srgbClr val="202124"/>
                </a:highlight>
              </a:rPr>
              <a:t> </a:t>
            </a:r>
            <a:r>
              <a:rPr lang="pt-BR" sz="1600">
                <a:solidFill>
                  <a:schemeClr val="lt2"/>
                </a:solidFill>
              </a:rPr>
              <a:t>evitar a perda de dados </a:t>
            </a:r>
            <a:endParaRPr sz="1600">
              <a:solidFill>
                <a:schemeClr val="lt2"/>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r>
              <a:rPr lang="pt-BR" sz="1800" b="1">
                <a:solidFill>
                  <a:schemeClr val="dk1"/>
                </a:solidFill>
                <a:highlight>
                  <a:srgbClr val="202124"/>
                </a:highlight>
              </a:rPr>
              <a:t>Previsibilidade</a:t>
            </a:r>
            <a:r>
              <a:rPr lang="pt-BR" sz="1600" b="1">
                <a:solidFill>
                  <a:schemeClr val="dk1"/>
                </a:solidFill>
                <a:highlight>
                  <a:srgbClr val="202124"/>
                </a:highlight>
              </a:rPr>
              <a:t> - </a:t>
            </a:r>
            <a:r>
              <a:rPr lang="pt-BR" sz="1600">
                <a:solidFill>
                  <a:schemeClr val="lt2"/>
                </a:solidFill>
              </a:rPr>
              <a:t>evitar a degradação da qualidade em sistemas multimídia</a:t>
            </a:r>
            <a:endParaRPr sz="1600">
              <a:solidFill>
                <a:schemeClr val="lt2"/>
              </a:solidFill>
            </a:endParaRPr>
          </a:p>
        </p:txBody>
      </p:sp>
      <p:sp>
        <p:nvSpPr>
          <p:cNvPr id="363" name="Google Shape;363;p42"/>
          <p:cNvSpPr txBox="1"/>
          <p:nvPr/>
        </p:nvSpPr>
        <p:spPr>
          <a:xfrm>
            <a:off x="4680700" y="3257475"/>
            <a:ext cx="3867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800" b="1">
                <a:solidFill>
                  <a:schemeClr val="dk1"/>
                </a:solidFill>
                <a:highlight>
                  <a:srgbClr val="202124"/>
                </a:highlight>
              </a:rPr>
              <a:t>Sistemas </a:t>
            </a:r>
            <a:endParaRPr sz="2800" b="1">
              <a:solidFill>
                <a:schemeClr val="dk1"/>
              </a:solidFill>
              <a:highlight>
                <a:srgbClr val="202124"/>
              </a:highlight>
            </a:endParaRPr>
          </a:p>
          <a:p>
            <a:pPr marL="0" lvl="0" indent="0" algn="ctr" rtl="0">
              <a:spcBef>
                <a:spcPts val="0"/>
              </a:spcBef>
              <a:spcAft>
                <a:spcPts val="0"/>
              </a:spcAft>
              <a:buNone/>
            </a:pPr>
            <a:r>
              <a:rPr lang="pt-BR" sz="2800" b="1">
                <a:solidFill>
                  <a:schemeClr val="dk1"/>
                </a:solidFill>
                <a:highlight>
                  <a:srgbClr val="202124"/>
                </a:highlight>
              </a:rPr>
              <a:t>de </a:t>
            </a:r>
            <a:endParaRPr sz="2800" b="1">
              <a:solidFill>
                <a:schemeClr val="dk1"/>
              </a:solidFill>
              <a:highlight>
                <a:srgbClr val="202124"/>
              </a:highlight>
            </a:endParaRPr>
          </a:p>
          <a:p>
            <a:pPr marL="0" lvl="0" indent="0" algn="ctr" rtl="0">
              <a:spcBef>
                <a:spcPts val="0"/>
              </a:spcBef>
              <a:spcAft>
                <a:spcPts val="0"/>
              </a:spcAft>
              <a:buNone/>
            </a:pPr>
            <a:r>
              <a:rPr lang="pt-BR" sz="2800" b="1">
                <a:solidFill>
                  <a:schemeClr val="dk1"/>
                </a:solidFill>
                <a:highlight>
                  <a:srgbClr val="202124"/>
                </a:highlight>
              </a:rPr>
              <a:t>tempo real</a:t>
            </a:r>
            <a:endParaRPr sz="2800" b="1">
              <a:solidFill>
                <a:schemeClr val="dk1"/>
              </a:solidFill>
            </a:endParaRPr>
          </a:p>
        </p:txBody>
      </p:sp>
      <p:sp>
        <p:nvSpPr>
          <p:cNvPr id="364" name="Google Shape;364;p42"/>
          <p:cNvSpPr txBox="1"/>
          <p:nvPr/>
        </p:nvSpPr>
        <p:spPr>
          <a:xfrm>
            <a:off x="436325" y="238000"/>
            <a:ext cx="761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b="1">
                <a:solidFill>
                  <a:schemeClr val="lt2"/>
                </a:solidFill>
              </a:rPr>
              <a:t>Objetivos</a:t>
            </a:r>
            <a:endParaRPr sz="1800" b="1">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Máquina de escrever</a:t>
            </a:r>
            <a:endParaRPr b="1"/>
          </a:p>
        </p:txBody>
      </p:sp>
      <p:sp>
        <p:nvSpPr>
          <p:cNvPr id="82" name="Google Shape;82;p16"/>
          <p:cNvSpPr txBox="1"/>
          <p:nvPr/>
        </p:nvSpPr>
        <p:spPr>
          <a:xfrm>
            <a:off x="311700" y="1051325"/>
            <a:ext cx="49032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[Figura: Representação de uma máquina de escrever]</a:t>
            </a:r>
            <a:endParaRPr sz="1000">
              <a:solidFill>
                <a:schemeClr val="accent3"/>
              </a:solidFill>
            </a:endParaRPr>
          </a:p>
        </p:txBody>
      </p:sp>
      <p:sp>
        <p:nvSpPr>
          <p:cNvPr id="83" name="Google Shape;83;p16"/>
          <p:cNvSpPr txBox="1"/>
          <p:nvPr/>
        </p:nvSpPr>
        <p:spPr>
          <a:xfrm>
            <a:off x="311700" y="4731200"/>
            <a:ext cx="31491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Fonte: GUIA 55, 2023</a:t>
            </a:r>
            <a:endParaRPr sz="1000">
              <a:solidFill>
                <a:schemeClr val="accent3"/>
              </a:solidFill>
            </a:endParaRPr>
          </a:p>
        </p:txBody>
      </p:sp>
      <p:sp>
        <p:nvSpPr>
          <p:cNvPr id="84" name="Google Shape;84;p16"/>
          <p:cNvSpPr txBox="1"/>
          <p:nvPr/>
        </p:nvSpPr>
        <p:spPr>
          <a:xfrm>
            <a:off x="6294525" y="1334600"/>
            <a:ext cx="22452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1575 - Rampazetto</a:t>
            </a:r>
            <a:endParaRPr sz="1600">
              <a:solidFill>
                <a:schemeClr val="lt2"/>
              </a:solidFill>
            </a:endParaRPr>
          </a:p>
        </p:txBody>
      </p:sp>
      <p:sp>
        <p:nvSpPr>
          <p:cNvPr id="85" name="Google Shape;85;p16"/>
          <p:cNvSpPr txBox="1"/>
          <p:nvPr/>
        </p:nvSpPr>
        <p:spPr>
          <a:xfrm>
            <a:off x="6294525" y="1939400"/>
            <a:ext cx="243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1829 - William Austin</a:t>
            </a:r>
            <a:endParaRPr sz="1600">
              <a:solidFill>
                <a:schemeClr val="lt2"/>
              </a:solidFill>
            </a:endParaRPr>
          </a:p>
        </p:txBody>
      </p:sp>
      <p:sp>
        <p:nvSpPr>
          <p:cNvPr id="86" name="Google Shape;86;p16"/>
          <p:cNvSpPr txBox="1"/>
          <p:nvPr/>
        </p:nvSpPr>
        <p:spPr>
          <a:xfrm>
            <a:off x="6294525" y="3712700"/>
            <a:ext cx="2245200" cy="12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No século XX transformou-se em um objeto comum nos escritórios</a:t>
            </a:r>
            <a:endParaRPr sz="1600">
              <a:solidFill>
                <a:schemeClr val="lt2"/>
              </a:solidFill>
            </a:endParaRPr>
          </a:p>
        </p:txBody>
      </p:sp>
      <p:sp>
        <p:nvSpPr>
          <p:cNvPr id="87" name="Google Shape;87;p16"/>
          <p:cNvSpPr txBox="1"/>
          <p:nvPr/>
        </p:nvSpPr>
        <p:spPr>
          <a:xfrm>
            <a:off x="6294525" y="2406875"/>
            <a:ext cx="2435400" cy="12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Primeiro mecanismo de escrita cuja invenção foi documentada </a:t>
            </a:r>
            <a:endParaRPr sz="1600">
              <a:solidFill>
                <a:schemeClr val="lt2"/>
              </a:solidFill>
            </a:endParaRPr>
          </a:p>
        </p:txBody>
      </p:sp>
      <p:pic>
        <p:nvPicPr>
          <p:cNvPr id="88" name="Google Shape;88;p16"/>
          <p:cNvPicPr preferRelativeResize="0"/>
          <p:nvPr/>
        </p:nvPicPr>
        <p:blipFill>
          <a:blip r:embed="rId3">
            <a:alphaModFix/>
          </a:blip>
          <a:stretch>
            <a:fillRect/>
          </a:stretch>
        </p:blipFill>
        <p:spPr>
          <a:xfrm>
            <a:off x="411275" y="1334600"/>
            <a:ext cx="5703675" cy="3469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title"/>
          </p:nvPr>
        </p:nvSpPr>
        <p:spPr>
          <a:xfrm>
            <a:off x="263425" y="226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Tipos de Escalonadores</a:t>
            </a:r>
            <a:endParaRPr/>
          </a:p>
        </p:txBody>
      </p:sp>
      <p:sp>
        <p:nvSpPr>
          <p:cNvPr id="370" name="Google Shape;370;p43"/>
          <p:cNvSpPr txBox="1">
            <a:spLocks noGrp="1"/>
          </p:cNvSpPr>
          <p:nvPr>
            <p:ph type="title"/>
          </p:nvPr>
        </p:nvSpPr>
        <p:spPr>
          <a:xfrm>
            <a:off x="311700" y="1017725"/>
            <a:ext cx="2875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2200"/>
              <a:t>Preemptivo</a:t>
            </a:r>
            <a:endParaRPr sz="2200"/>
          </a:p>
        </p:txBody>
      </p:sp>
      <p:sp>
        <p:nvSpPr>
          <p:cNvPr id="371" name="Google Shape;371;p43"/>
          <p:cNvSpPr txBox="1">
            <a:spLocks noGrp="1"/>
          </p:cNvSpPr>
          <p:nvPr>
            <p:ph type="title"/>
          </p:nvPr>
        </p:nvSpPr>
        <p:spPr>
          <a:xfrm>
            <a:off x="5083800" y="1017725"/>
            <a:ext cx="2875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2200"/>
              <a:t>Não-preemptivo</a:t>
            </a:r>
            <a:endParaRPr sz="2200"/>
          </a:p>
        </p:txBody>
      </p:sp>
      <p:sp>
        <p:nvSpPr>
          <p:cNvPr id="372" name="Google Shape;372;p43"/>
          <p:cNvSpPr txBox="1"/>
          <p:nvPr/>
        </p:nvSpPr>
        <p:spPr>
          <a:xfrm>
            <a:off x="350850" y="1642800"/>
            <a:ext cx="2797500" cy="25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rPr>
              <a:t>- Processo pode ser interrompido antes de terminar ou sem ser bloqueado</a:t>
            </a:r>
            <a:endParaRPr sz="1800">
              <a:solidFill>
                <a:schemeClr val="lt2"/>
              </a:solidFill>
            </a:endParaRPr>
          </a:p>
          <a:p>
            <a:pPr marL="0" lvl="0" indent="0" algn="l" rtl="0">
              <a:spcBef>
                <a:spcPts val="0"/>
              </a:spcBef>
              <a:spcAft>
                <a:spcPts val="0"/>
              </a:spcAft>
              <a:buNone/>
            </a:pPr>
            <a:endParaRPr sz="1800">
              <a:solidFill>
                <a:schemeClr val="lt2"/>
              </a:solidFill>
            </a:endParaRPr>
          </a:p>
          <a:p>
            <a:pPr marL="0" lvl="0" indent="0" algn="l" rtl="0">
              <a:spcBef>
                <a:spcPts val="0"/>
              </a:spcBef>
              <a:spcAft>
                <a:spcPts val="0"/>
              </a:spcAft>
              <a:buNone/>
            </a:pPr>
            <a:r>
              <a:rPr lang="pt-BR" sz="1800">
                <a:solidFill>
                  <a:schemeClr val="lt2"/>
                </a:solidFill>
              </a:rPr>
              <a:t>- Provoca interrupção forçada para se evitar que um processo tenha 100% da CPU</a:t>
            </a:r>
            <a:endParaRPr sz="1800">
              <a:solidFill>
                <a:schemeClr val="lt2"/>
              </a:solidFill>
            </a:endParaRPr>
          </a:p>
        </p:txBody>
      </p:sp>
      <p:sp>
        <p:nvSpPr>
          <p:cNvPr id="373" name="Google Shape;373;p43"/>
          <p:cNvSpPr txBox="1"/>
          <p:nvPr/>
        </p:nvSpPr>
        <p:spPr>
          <a:xfrm>
            <a:off x="5122950" y="1642800"/>
            <a:ext cx="2797500" cy="20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rPr>
              <a:t>- Processo nunca é interrompido, execução só para quando processo termina ou é bloqueado</a:t>
            </a:r>
            <a:endParaRPr sz="1800">
              <a:solidFill>
                <a:schemeClr val="lt2"/>
              </a:solidFill>
            </a:endParaRPr>
          </a:p>
          <a:p>
            <a:pPr marL="0" lvl="0" indent="0" algn="l" rtl="0">
              <a:spcBef>
                <a:spcPts val="0"/>
              </a:spcBef>
              <a:spcAft>
                <a:spcPts val="0"/>
              </a:spcAft>
              <a:buNone/>
            </a:pPr>
            <a:endParaRPr sz="1800">
              <a:solidFill>
                <a:schemeClr val="lt2"/>
              </a:solidFill>
            </a:endParaRPr>
          </a:p>
          <a:p>
            <a:pPr marL="0" lvl="0" indent="0" algn="l" rtl="0">
              <a:spcBef>
                <a:spcPts val="0"/>
              </a:spcBef>
              <a:spcAft>
                <a:spcPts val="0"/>
              </a:spcAft>
              <a:buNone/>
            </a:pPr>
            <a:r>
              <a:rPr lang="pt-BR" sz="1800">
                <a:solidFill>
                  <a:schemeClr val="lt2"/>
                </a:solidFill>
              </a:rPr>
              <a:t>- Um processo pode monopolizar a CPU</a:t>
            </a:r>
            <a:endParaRPr sz="1800">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Sistemas batch</a:t>
            </a:r>
            <a:endParaRPr sz="2820" b="1"/>
          </a:p>
        </p:txBody>
      </p:sp>
      <p:sp>
        <p:nvSpPr>
          <p:cNvPr id="379" name="Google Shape;379;p44"/>
          <p:cNvSpPr txBox="1">
            <a:spLocks noGrp="1"/>
          </p:cNvSpPr>
          <p:nvPr>
            <p:ph type="body" idx="1"/>
          </p:nvPr>
        </p:nvSpPr>
        <p:spPr>
          <a:xfrm>
            <a:off x="311700" y="17271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First In First Out (FIFO)</a:t>
            </a:r>
            <a:endParaRPr sz="1600"/>
          </a:p>
          <a:p>
            <a:pPr marL="0" lvl="0" indent="0" algn="l" rtl="0">
              <a:spcBef>
                <a:spcPts val="1200"/>
              </a:spcBef>
              <a:spcAft>
                <a:spcPts val="0"/>
              </a:spcAft>
              <a:buNone/>
            </a:pPr>
            <a:r>
              <a:rPr lang="pt-BR" sz="1600"/>
              <a:t>Shortest Job First (SJF)</a:t>
            </a:r>
            <a:endParaRPr sz="1600"/>
          </a:p>
          <a:p>
            <a:pPr marL="0" lvl="0" indent="0" algn="l" rtl="0">
              <a:spcBef>
                <a:spcPts val="1200"/>
              </a:spcBef>
              <a:spcAft>
                <a:spcPts val="0"/>
              </a:spcAft>
              <a:buNone/>
            </a:pPr>
            <a:r>
              <a:rPr lang="pt-BR" sz="1600"/>
              <a:t>Shortest Remaining Time Next (SRTN)</a:t>
            </a:r>
            <a:endParaRPr sz="1600"/>
          </a:p>
          <a:p>
            <a:pPr marL="0" lvl="0" indent="0" algn="l" rtl="0">
              <a:spcBef>
                <a:spcPts val="1200"/>
              </a:spcBef>
              <a:spcAft>
                <a:spcPts val="1200"/>
              </a:spcAft>
              <a:buNone/>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First In First Out (FIFO)</a:t>
            </a:r>
            <a:endParaRPr/>
          </a:p>
        </p:txBody>
      </p:sp>
      <p:pic>
        <p:nvPicPr>
          <p:cNvPr id="385" name="Google Shape;385;p45"/>
          <p:cNvPicPr preferRelativeResize="0"/>
          <p:nvPr/>
        </p:nvPicPr>
        <p:blipFill>
          <a:blip r:embed="rId3">
            <a:alphaModFix/>
          </a:blip>
          <a:stretch>
            <a:fillRect/>
          </a:stretch>
        </p:blipFill>
        <p:spPr>
          <a:xfrm>
            <a:off x="1823964" y="1435225"/>
            <a:ext cx="5496076" cy="3351875"/>
          </a:xfrm>
          <a:prstGeom prst="rect">
            <a:avLst/>
          </a:prstGeom>
          <a:noFill/>
          <a:ln>
            <a:noFill/>
          </a:ln>
        </p:spPr>
      </p:pic>
      <p:sp>
        <p:nvSpPr>
          <p:cNvPr id="386" name="Google Shape;386;p45"/>
          <p:cNvSpPr txBox="1"/>
          <p:nvPr/>
        </p:nvSpPr>
        <p:spPr>
          <a:xfrm>
            <a:off x="1758425" y="1113825"/>
            <a:ext cx="40731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[Figura: Representação de uma fila]</a:t>
            </a:r>
            <a:endParaRPr sz="1000">
              <a:solidFill>
                <a:schemeClr val="accent3"/>
              </a:solidFill>
            </a:endParaRPr>
          </a:p>
        </p:txBody>
      </p:sp>
      <p:sp>
        <p:nvSpPr>
          <p:cNvPr id="387" name="Google Shape;387;p45"/>
          <p:cNvSpPr txBox="1"/>
          <p:nvPr/>
        </p:nvSpPr>
        <p:spPr>
          <a:xfrm>
            <a:off x="1758425" y="4721550"/>
            <a:ext cx="2161200" cy="1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Fonte: Juniata College, 2018</a:t>
            </a:r>
            <a:endParaRPr sz="1000">
              <a:solidFill>
                <a:schemeClr val="accent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First In First Out (FIFO)</a:t>
            </a:r>
            <a:endParaRPr/>
          </a:p>
        </p:txBody>
      </p:sp>
      <p:sp>
        <p:nvSpPr>
          <p:cNvPr id="393" name="Google Shape;393;p46"/>
          <p:cNvSpPr txBox="1"/>
          <p:nvPr/>
        </p:nvSpPr>
        <p:spPr>
          <a:xfrm>
            <a:off x="64975" y="1193975"/>
            <a:ext cx="40731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[Figura: Representação de um sistema batch antigo]</a:t>
            </a:r>
            <a:endParaRPr sz="1000">
              <a:solidFill>
                <a:schemeClr val="accent3"/>
              </a:solidFill>
            </a:endParaRPr>
          </a:p>
        </p:txBody>
      </p:sp>
      <p:sp>
        <p:nvSpPr>
          <p:cNvPr id="394" name="Google Shape;394;p46"/>
          <p:cNvSpPr txBox="1"/>
          <p:nvPr/>
        </p:nvSpPr>
        <p:spPr>
          <a:xfrm>
            <a:off x="64975" y="3767850"/>
            <a:ext cx="5964600" cy="1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Fonte: TANENBAUM, Andrew. SISTEMAS OPERACIONAIS MODERNOS. 4. ed. 2016. 6 p.</a:t>
            </a:r>
            <a:endParaRPr sz="1000">
              <a:solidFill>
                <a:schemeClr val="accent3"/>
              </a:solidFill>
            </a:endParaRPr>
          </a:p>
        </p:txBody>
      </p:sp>
      <p:pic>
        <p:nvPicPr>
          <p:cNvPr id="395" name="Google Shape;395;p46"/>
          <p:cNvPicPr preferRelativeResize="0"/>
          <p:nvPr/>
        </p:nvPicPr>
        <p:blipFill>
          <a:blip r:embed="rId3">
            <a:alphaModFix/>
          </a:blip>
          <a:stretch>
            <a:fillRect/>
          </a:stretch>
        </p:blipFill>
        <p:spPr>
          <a:xfrm>
            <a:off x="152400" y="1491525"/>
            <a:ext cx="8839204" cy="23306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First In First Out (FIFO)</a:t>
            </a:r>
            <a:endParaRPr sz="2820" b="1"/>
          </a:p>
        </p:txBody>
      </p:sp>
      <p:sp>
        <p:nvSpPr>
          <p:cNvPr id="401" name="Google Shape;401;p47"/>
          <p:cNvSpPr txBox="1">
            <a:spLocks noGrp="1"/>
          </p:cNvSpPr>
          <p:nvPr>
            <p:ph type="body" idx="1"/>
          </p:nvPr>
        </p:nvSpPr>
        <p:spPr>
          <a:xfrm>
            <a:off x="311700" y="12449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Não-preemptivo</a:t>
            </a:r>
            <a:endParaRPr sz="1600"/>
          </a:p>
          <a:p>
            <a:pPr marL="0" lvl="0" indent="0" algn="l" rtl="0">
              <a:spcBef>
                <a:spcPts val="1200"/>
              </a:spcBef>
              <a:spcAft>
                <a:spcPts val="0"/>
              </a:spcAft>
              <a:buNone/>
            </a:pPr>
            <a:r>
              <a:rPr lang="pt-BR" sz="1600"/>
              <a:t>O processador é alocado seguindo a ordem de chegada dos processos à fila de processos prontos</a:t>
            </a:r>
            <a:endParaRPr sz="1600"/>
          </a:p>
          <a:p>
            <a:pPr marL="0" lvl="0" indent="0" algn="l" rtl="0">
              <a:spcBef>
                <a:spcPts val="1200"/>
              </a:spcBef>
              <a:spcAft>
                <a:spcPts val="0"/>
              </a:spcAft>
              <a:buNone/>
            </a:pPr>
            <a:r>
              <a:rPr lang="pt-BR" sz="1600"/>
              <a:t>O processo que tem a CPU não a libera até que acabe sua execução ou até que fique bloqueado por uma operação de E/S</a:t>
            </a:r>
            <a:endParaRPr sz="1600"/>
          </a:p>
          <a:p>
            <a:pPr marL="0" lvl="0" indent="0" algn="l" rtl="0">
              <a:spcBef>
                <a:spcPts val="1200"/>
              </a:spcBef>
              <a:spcAft>
                <a:spcPts val="0"/>
              </a:spcAft>
              <a:buNone/>
            </a:pPr>
            <a:r>
              <a:rPr lang="pt-BR" sz="1600"/>
              <a:t>Compreensão intuitiva e de implementação simples</a:t>
            </a:r>
            <a:endParaRPr sz="1600"/>
          </a:p>
          <a:p>
            <a:pPr marL="0" lvl="0" indent="0" algn="l" rtl="0">
              <a:spcBef>
                <a:spcPts val="1200"/>
              </a:spcBef>
              <a:spcAft>
                <a:spcPts val="1200"/>
              </a:spcAft>
              <a:buNone/>
            </a:pPr>
            <a:r>
              <a:rPr lang="pt-BR" sz="1600"/>
              <a:t>Não é muito eficiente se houver processos curtos esperando atrás de processos longos</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First In First Out (FIFO)</a:t>
            </a:r>
            <a:endParaRPr sz="2820" b="1"/>
          </a:p>
        </p:txBody>
      </p:sp>
      <p:graphicFrame>
        <p:nvGraphicFramePr>
          <p:cNvPr id="407" name="Google Shape;407;p48"/>
          <p:cNvGraphicFramePr/>
          <p:nvPr/>
        </p:nvGraphicFramePr>
        <p:xfrm>
          <a:off x="952500" y="1581250"/>
          <a:ext cx="3000000" cy="3000000"/>
        </p:xfrm>
        <a:graphic>
          <a:graphicData uri="http://schemas.openxmlformats.org/drawingml/2006/table">
            <a:tbl>
              <a:tblPr>
                <a:noFill/>
                <a:tableStyleId>{1C7D1F62-8D37-4EA9-9056-97C8D121115B}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pt-BR">
                          <a:solidFill>
                            <a:schemeClr val="accent3"/>
                          </a:solidFill>
                        </a:rPr>
                        <a:t>B</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2</a:t>
                      </a:r>
                      <a:endParaRPr>
                        <a:solidFill>
                          <a:schemeClr val="accent3"/>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4</a:t>
                      </a:r>
                      <a:endParaRPr>
                        <a:solidFill>
                          <a:schemeClr val="accent3"/>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First In First Out (FIFO)</a:t>
            </a:r>
            <a:endParaRPr sz="2820" b="1"/>
          </a:p>
        </p:txBody>
      </p:sp>
      <p:graphicFrame>
        <p:nvGraphicFramePr>
          <p:cNvPr id="413" name="Google Shape;413;p49"/>
          <p:cNvGraphicFramePr/>
          <p:nvPr/>
        </p:nvGraphicFramePr>
        <p:xfrm>
          <a:off x="6333450" y="1899425"/>
          <a:ext cx="3000000" cy="3000000"/>
        </p:xfrm>
        <a:graphic>
          <a:graphicData uri="http://schemas.openxmlformats.org/drawingml/2006/table">
            <a:tbl>
              <a:tblPr>
                <a:noFill/>
                <a:tableStyleId>{1C7D1F62-8D37-4EA9-9056-97C8D121115B}</a:tableStyleId>
              </a:tblPr>
              <a:tblGrid>
                <a:gridCol w="1249425">
                  <a:extLst>
                    <a:ext uri="{9D8B030D-6E8A-4147-A177-3AD203B41FA5}">
                      <a16:colId xmlns:a16="http://schemas.microsoft.com/office/drawing/2014/main" val="20000"/>
                    </a:ext>
                  </a:extLst>
                </a:gridCol>
                <a:gridCol w="1249425">
                  <a:extLst>
                    <a:ext uri="{9D8B030D-6E8A-4147-A177-3AD203B41FA5}">
                      <a16:colId xmlns:a16="http://schemas.microsoft.com/office/drawing/2014/main" val="20001"/>
                    </a:ext>
                  </a:extLst>
                </a:gridCol>
              </a:tblGrid>
              <a:tr h="483075">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14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1"/>
                  </a:ext>
                </a:extLst>
              </a:tr>
              <a:tr h="314000">
                <a:tc>
                  <a:txBody>
                    <a:bodyPr/>
                    <a:lstStyle/>
                    <a:p>
                      <a:pPr marL="0" lvl="0" indent="0" algn="ctr" rtl="0">
                        <a:spcBef>
                          <a:spcPts val="0"/>
                        </a:spcBef>
                        <a:spcAft>
                          <a:spcPts val="0"/>
                        </a:spcAft>
                        <a:buNone/>
                      </a:pPr>
                      <a:r>
                        <a:rPr lang="pt-BR">
                          <a:solidFill>
                            <a:schemeClr val="accent3"/>
                          </a:solidFill>
                        </a:rPr>
                        <a:t>B</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2</a:t>
                      </a:r>
                      <a:endParaRPr>
                        <a:solidFill>
                          <a:schemeClr val="accent3"/>
                        </a:solidFill>
                      </a:endParaRPr>
                    </a:p>
                  </a:txBody>
                  <a:tcPr marL="91425" marR="91425" marT="91425" marB="91425"/>
                </a:tc>
                <a:extLst>
                  <a:ext uri="{0D108BD9-81ED-4DB2-BD59-A6C34878D82A}">
                    <a16:rowId xmlns:a16="http://schemas.microsoft.com/office/drawing/2014/main" val="10002"/>
                  </a:ext>
                </a:extLst>
              </a:tr>
              <a:tr h="314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3"/>
                  </a:ext>
                </a:extLst>
              </a:tr>
              <a:tr h="314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4</a:t>
                      </a:r>
                      <a:endParaRPr>
                        <a:solidFill>
                          <a:schemeClr val="accent3"/>
                        </a:solidFill>
                      </a:endParaRPr>
                    </a:p>
                  </a:txBody>
                  <a:tcPr marL="91425" marR="91425" marT="91425" marB="91425"/>
                </a:tc>
                <a:extLst>
                  <a:ext uri="{0D108BD9-81ED-4DB2-BD59-A6C34878D82A}">
                    <a16:rowId xmlns:a16="http://schemas.microsoft.com/office/drawing/2014/main" val="10004"/>
                  </a:ext>
                </a:extLst>
              </a:tr>
            </a:tbl>
          </a:graphicData>
        </a:graphic>
      </p:graphicFrame>
      <p:pic>
        <p:nvPicPr>
          <p:cNvPr id="414" name="Google Shape;414;p49" title="Processos executados"/>
          <p:cNvPicPr preferRelativeResize="0"/>
          <p:nvPr/>
        </p:nvPicPr>
        <p:blipFill>
          <a:blip r:embed="rId3">
            <a:alphaModFix/>
          </a:blip>
          <a:stretch>
            <a:fillRect/>
          </a:stretch>
        </p:blipFill>
        <p:spPr>
          <a:xfrm>
            <a:off x="311701" y="1227625"/>
            <a:ext cx="5721774" cy="35379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First In First Out (FIFO)</a:t>
            </a:r>
            <a:endParaRPr sz="2820" b="1"/>
          </a:p>
        </p:txBody>
      </p:sp>
      <p:graphicFrame>
        <p:nvGraphicFramePr>
          <p:cNvPr id="420" name="Google Shape;420;p50"/>
          <p:cNvGraphicFramePr/>
          <p:nvPr/>
        </p:nvGraphicFramePr>
        <p:xfrm>
          <a:off x="952500" y="1435525"/>
          <a:ext cx="3000000" cy="3000000"/>
        </p:xfrm>
        <a:graphic>
          <a:graphicData uri="http://schemas.openxmlformats.org/drawingml/2006/table">
            <a:tbl>
              <a:tblPr>
                <a:noFill/>
                <a:tableStyleId>{1C7D1F62-8D37-4EA9-9056-97C8D121115B}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pt-BR">
                          <a:solidFill>
                            <a:schemeClr val="accent3"/>
                          </a:solidFill>
                        </a:rPr>
                        <a:t>B</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2</a:t>
                      </a:r>
                      <a:endParaRPr>
                        <a:solidFill>
                          <a:schemeClr val="accent3"/>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4</a:t>
                      </a:r>
                      <a:endParaRPr>
                        <a:solidFill>
                          <a:schemeClr val="accent3"/>
                        </a:solidFill>
                      </a:endParaRPr>
                    </a:p>
                  </a:txBody>
                  <a:tcPr marL="91425" marR="91425" marT="91425" marB="91425"/>
                </a:tc>
                <a:extLst>
                  <a:ext uri="{0D108BD9-81ED-4DB2-BD59-A6C34878D82A}">
                    <a16:rowId xmlns:a16="http://schemas.microsoft.com/office/drawing/2014/main" val="10004"/>
                  </a:ext>
                </a:extLst>
              </a:tr>
            </a:tbl>
          </a:graphicData>
        </a:graphic>
      </p:graphicFrame>
      <p:sp>
        <p:nvSpPr>
          <p:cNvPr id="421" name="Google Shape;421;p50"/>
          <p:cNvSpPr txBox="1"/>
          <p:nvPr/>
        </p:nvSpPr>
        <p:spPr>
          <a:xfrm>
            <a:off x="1773050" y="3660125"/>
            <a:ext cx="6734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accent3"/>
                </a:solidFill>
                <a:latin typeface="Average"/>
                <a:ea typeface="Average"/>
                <a:cs typeface="Average"/>
                <a:sym typeface="Average"/>
              </a:rPr>
              <a:t>Tempo médio de retorno dos processos A, B, C e D:</a:t>
            </a:r>
            <a:endParaRPr sz="1800">
              <a:solidFill>
                <a:schemeClr val="accent3"/>
              </a:solidFill>
              <a:latin typeface="Average"/>
              <a:ea typeface="Average"/>
              <a:cs typeface="Average"/>
              <a:sym typeface="Average"/>
            </a:endParaRPr>
          </a:p>
        </p:txBody>
      </p:sp>
      <p:sp>
        <p:nvSpPr>
          <p:cNvPr id="422" name="Google Shape;422;p50"/>
          <p:cNvSpPr txBox="1"/>
          <p:nvPr/>
        </p:nvSpPr>
        <p:spPr>
          <a:xfrm>
            <a:off x="3016500" y="4232825"/>
            <a:ext cx="3111000" cy="5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accent3"/>
                </a:solidFill>
                <a:latin typeface="Average"/>
                <a:ea typeface="Average"/>
                <a:cs typeface="Average"/>
                <a:sym typeface="Average"/>
              </a:rPr>
              <a:t>(5+7+15+19) / 4 = 11.5</a:t>
            </a:r>
            <a:endParaRPr sz="1800">
              <a:solidFill>
                <a:schemeClr val="accent3"/>
              </a:solidFill>
              <a:latin typeface="Average"/>
              <a:ea typeface="Average"/>
              <a:cs typeface="Average"/>
              <a:sym typeface="Averag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First In First Out (FIFO)</a:t>
            </a:r>
            <a:endParaRPr sz="2820" b="1"/>
          </a:p>
        </p:txBody>
      </p:sp>
      <p:pic>
        <p:nvPicPr>
          <p:cNvPr id="428" name="Google Shape;428;p51"/>
          <p:cNvPicPr preferRelativeResize="0"/>
          <p:nvPr/>
        </p:nvPicPr>
        <p:blipFill>
          <a:blip r:embed="rId3">
            <a:alphaModFix/>
          </a:blip>
          <a:stretch>
            <a:fillRect/>
          </a:stretch>
        </p:blipFill>
        <p:spPr>
          <a:xfrm>
            <a:off x="1129821" y="1416078"/>
            <a:ext cx="6884355" cy="2789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a:t>Shortest Job First (SJF)</a:t>
            </a:r>
            <a:endParaRPr sz="2820"/>
          </a:p>
        </p:txBody>
      </p:sp>
      <p:sp>
        <p:nvSpPr>
          <p:cNvPr id="434" name="Google Shape;434;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Não-preemptivo</a:t>
            </a:r>
            <a:endParaRPr sz="1600"/>
          </a:p>
          <a:p>
            <a:pPr marL="0" lvl="0" indent="0" algn="l" rtl="0">
              <a:spcBef>
                <a:spcPts val="1200"/>
              </a:spcBef>
              <a:spcAft>
                <a:spcPts val="0"/>
              </a:spcAft>
              <a:buNone/>
            </a:pPr>
            <a:r>
              <a:rPr lang="pt-BR" sz="1600"/>
              <a:t>Considera-se o tempo de execução de cada processo para alocar ao processador</a:t>
            </a:r>
            <a:endParaRPr sz="1600"/>
          </a:p>
          <a:p>
            <a:pPr marL="0" lvl="0" indent="0" algn="l" rtl="0">
              <a:spcBef>
                <a:spcPts val="1200"/>
              </a:spcBef>
              <a:spcAft>
                <a:spcPts val="0"/>
              </a:spcAft>
              <a:buNone/>
            </a:pPr>
            <a:r>
              <a:rPr lang="pt-BR" sz="1600"/>
              <a:t>Pode ser prejudicial se houver muitos processos curtos, pois processos longos podem esperar indefinidamente</a:t>
            </a:r>
            <a:endParaRPr sz="1600"/>
          </a:p>
          <a:p>
            <a:pPr marL="0" lvl="0" indent="0" algn="l" rtl="0">
              <a:spcBef>
                <a:spcPts val="1200"/>
              </a:spcBef>
              <a:spcAft>
                <a:spcPts val="0"/>
              </a:spcAft>
              <a:buNone/>
            </a:pPr>
            <a:r>
              <a:rPr lang="pt-BR" sz="1600"/>
              <a:t>Tempos de retorno médio serão menores</a:t>
            </a:r>
            <a:endParaRPr sz="1600"/>
          </a:p>
          <a:p>
            <a:pPr marL="0" lvl="0" indent="0" algn="l" rtl="0">
              <a:spcBef>
                <a:spcPts val="1200"/>
              </a:spcBef>
              <a:spcAft>
                <a:spcPts val="1200"/>
              </a:spcAft>
              <a:buNone/>
            </a:pPr>
            <a:r>
              <a:rPr lang="pt-BR" sz="1600"/>
              <a:t>Turnaround dos processos serão menores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Alan turing</a:t>
            </a:r>
            <a:endParaRPr sz="2820" b="1"/>
          </a:p>
        </p:txBody>
      </p:sp>
      <p:sp>
        <p:nvSpPr>
          <p:cNvPr id="94" name="Google Shape;94;p17"/>
          <p:cNvSpPr txBox="1"/>
          <p:nvPr/>
        </p:nvSpPr>
        <p:spPr>
          <a:xfrm>
            <a:off x="1658850" y="1017725"/>
            <a:ext cx="40731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[Figura: Ilustração de alan turing]</a:t>
            </a:r>
            <a:endParaRPr sz="1000">
              <a:solidFill>
                <a:schemeClr val="accent3"/>
              </a:solidFill>
            </a:endParaRPr>
          </a:p>
        </p:txBody>
      </p:sp>
      <p:sp>
        <p:nvSpPr>
          <p:cNvPr id="95" name="Google Shape;95;p17"/>
          <p:cNvSpPr txBox="1"/>
          <p:nvPr/>
        </p:nvSpPr>
        <p:spPr>
          <a:xfrm>
            <a:off x="1658850" y="4731200"/>
            <a:ext cx="31491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Fonte: BBVA Openmind, 2015</a:t>
            </a:r>
            <a:endParaRPr sz="1000">
              <a:solidFill>
                <a:schemeClr val="accent3"/>
              </a:solidFill>
            </a:endParaRPr>
          </a:p>
          <a:p>
            <a:pPr marL="0" lvl="0" indent="0" algn="l" rtl="0">
              <a:spcBef>
                <a:spcPts val="0"/>
              </a:spcBef>
              <a:spcAft>
                <a:spcPts val="0"/>
              </a:spcAft>
              <a:buNone/>
            </a:pPr>
            <a:endParaRPr sz="1000">
              <a:solidFill>
                <a:schemeClr val="accent3"/>
              </a:solidFill>
            </a:endParaRPr>
          </a:p>
        </p:txBody>
      </p:sp>
      <p:pic>
        <p:nvPicPr>
          <p:cNvPr id="96" name="Google Shape;96;p17"/>
          <p:cNvPicPr preferRelativeResize="0"/>
          <p:nvPr/>
        </p:nvPicPr>
        <p:blipFill rotWithShape="1">
          <a:blip r:embed="rId3">
            <a:alphaModFix/>
          </a:blip>
          <a:srcRect t="18977" b="18983"/>
          <a:stretch/>
        </p:blipFill>
        <p:spPr>
          <a:xfrm>
            <a:off x="1758425" y="1334588"/>
            <a:ext cx="5703675" cy="3469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Job First (SJF)</a:t>
            </a:r>
            <a:endParaRPr sz="2820" b="1"/>
          </a:p>
        </p:txBody>
      </p:sp>
      <p:graphicFrame>
        <p:nvGraphicFramePr>
          <p:cNvPr id="440" name="Google Shape;440;p53"/>
          <p:cNvGraphicFramePr/>
          <p:nvPr/>
        </p:nvGraphicFramePr>
        <p:xfrm>
          <a:off x="952500" y="1581250"/>
          <a:ext cx="3000000" cy="3000000"/>
        </p:xfrm>
        <a:graphic>
          <a:graphicData uri="http://schemas.openxmlformats.org/drawingml/2006/table">
            <a:tbl>
              <a:tblPr>
                <a:noFill/>
                <a:tableStyleId>{1C7D1F62-8D37-4EA9-9056-97C8D121115B}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pt-BR">
                          <a:solidFill>
                            <a:schemeClr val="accent3"/>
                          </a:solidFill>
                        </a:rPr>
                        <a:t>B</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2</a:t>
                      </a:r>
                      <a:endParaRPr>
                        <a:solidFill>
                          <a:schemeClr val="accent3"/>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4</a:t>
                      </a:r>
                      <a:endParaRPr>
                        <a:solidFill>
                          <a:schemeClr val="accent3"/>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Job First (SJF)</a:t>
            </a:r>
            <a:endParaRPr sz="2820" b="1"/>
          </a:p>
        </p:txBody>
      </p:sp>
      <p:graphicFrame>
        <p:nvGraphicFramePr>
          <p:cNvPr id="446" name="Google Shape;446;p54"/>
          <p:cNvGraphicFramePr/>
          <p:nvPr/>
        </p:nvGraphicFramePr>
        <p:xfrm>
          <a:off x="6333450" y="1899425"/>
          <a:ext cx="3000000" cy="3000000"/>
        </p:xfrm>
        <a:graphic>
          <a:graphicData uri="http://schemas.openxmlformats.org/drawingml/2006/table">
            <a:tbl>
              <a:tblPr>
                <a:noFill/>
                <a:tableStyleId>{1C7D1F62-8D37-4EA9-9056-97C8D121115B}</a:tableStyleId>
              </a:tblPr>
              <a:tblGrid>
                <a:gridCol w="1249425">
                  <a:extLst>
                    <a:ext uri="{9D8B030D-6E8A-4147-A177-3AD203B41FA5}">
                      <a16:colId xmlns:a16="http://schemas.microsoft.com/office/drawing/2014/main" val="20000"/>
                    </a:ext>
                  </a:extLst>
                </a:gridCol>
                <a:gridCol w="1249425">
                  <a:extLst>
                    <a:ext uri="{9D8B030D-6E8A-4147-A177-3AD203B41FA5}">
                      <a16:colId xmlns:a16="http://schemas.microsoft.com/office/drawing/2014/main" val="20001"/>
                    </a:ext>
                  </a:extLst>
                </a:gridCol>
              </a:tblGrid>
              <a:tr h="483075">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14000">
                <a:tc>
                  <a:txBody>
                    <a:bodyPr/>
                    <a:lstStyle/>
                    <a:p>
                      <a:pPr marL="0" lvl="0" indent="0" algn="ctr" rtl="0">
                        <a:spcBef>
                          <a:spcPts val="0"/>
                        </a:spcBef>
                        <a:spcAft>
                          <a:spcPts val="0"/>
                        </a:spcAft>
                        <a:buNone/>
                      </a:pPr>
                      <a:r>
                        <a:rPr lang="pt-BR">
                          <a:solidFill>
                            <a:schemeClr val="accent3"/>
                          </a:solidFill>
                        </a:rPr>
                        <a:t>B</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2</a:t>
                      </a:r>
                      <a:endParaRPr>
                        <a:solidFill>
                          <a:schemeClr val="accent3"/>
                        </a:solidFill>
                      </a:endParaRPr>
                    </a:p>
                  </a:txBody>
                  <a:tcPr marL="91425" marR="91425" marT="91425" marB="91425"/>
                </a:tc>
                <a:extLst>
                  <a:ext uri="{0D108BD9-81ED-4DB2-BD59-A6C34878D82A}">
                    <a16:rowId xmlns:a16="http://schemas.microsoft.com/office/drawing/2014/main" val="10001"/>
                  </a:ext>
                </a:extLst>
              </a:tr>
              <a:tr h="314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4</a:t>
                      </a:r>
                      <a:endParaRPr>
                        <a:solidFill>
                          <a:schemeClr val="accent3"/>
                        </a:solidFill>
                      </a:endParaRPr>
                    </a:p>
                  </a:txBody>
                  <a:tcPr marL="91425" marR="91425" marT="91425" marB="91425"/>
                </a:tc>
                <a:extLst>
                  <a:ext uri="{0D108BD9-81ED-4DB2-BD59-A6C34878D82A}">
                    <a16:rowId xmlns:a16="http://schemas.microsoft.com/office/drawing/2014/main" val="10002"/>
                  </a:ext>
                </a:extLst>
              </a:tr>
              <a:tr h="314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3"/>
                  </a:ext>
                </a:extLst>
              </a:tr>
              <a:tr h="314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4"/>
                  </a:ext>
                </a:extLst>
              </a:tr>
            </a:tbl>
          </a:graphicData>
        </a:graphic>
      </p:graphicFrame>
      <p:pic>
        <p:nvPicPr>
          <p:cNvPr id="447" name="Google Shape;447;p54" title="Processos executados"/>
          <p:cNvPicPr preferRelativeResize="0"/>
          <p:nvPr/>
        </p:nvPicPr>
        <p:blipFill>
          <a:blip r:embed="rId3">
            <a:alphaModFix/>
          </a:blip>
          <a:stretch>
            <a:fillRect/>
          </a:stretch>
        </p:blipFill>
        <p:spPr>
          <a:xfrm>
            <a:off x="311700" y="1227613"/>
            <a:ext cx="5721774" cy="353797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Job First (SJF)</a:t>
            </a:r>
            <a:endParaRPr sz="2820" b="1"/>
          </a:p>
        </p:txBody>
      </p:sp>
      <p:graphicFrame>
        <p:nvGraphicFramePr>
          <p:cNvPr id="453" name="Google Shape;453;p55"/>
          <p:cNvGraphicFramePr/>
          <p:nvPr/>
        </p:nvGraphicFramePr>
        <p:xfrm>
          <a:off x="952500" y="1435525"/>
          <a:ext cx="3000000" cy="3000000"/>
        </p:xfrm>
        <a:graphic>
          <a:graphicData uri="http://schemas.openxmlformats.org/drawingml/2006/table">
            <a:tbl>
              <a:tblPr>
                <a:noFill/>
                <a:tableStyleId>{1C7D1F62-8D37-4EA9-9056-97C8D121115B}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pt-BR">
                          <a:solidFill>
                            <a:schemeClr val="accent3"/>
                          </a:solidFill>
                        </a:rPr>
                        <a:t>B</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2</a:t>
                      </a:r>
                      <a:endParaRPr>
                        <a:solidFill>
                          <a:schemeClr val="accent3"/>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4</a:t>
                      </a:r>
                      <a:endParaRPr>
                        <a:solidFill>
                          <a:schemeClr val="accent3"/>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4"/>
                  </a:ext>
                </a:extLst>
              </a:tr>
            </a:tbl>
          </a:graphicData>
        </a:graphic>
      </p:graphicFrame>
      <p:sp>
        <p:nvSpPr>
          <p:cNvPr id="454" name="Google Shape;454;p55"/>
          <p:cNvSpPr txBox="1"/>
          <p:nvPr/>
        </p:nvSpPr>
        <p:spPr>
          <a:xfrm>
            <a:off x="2256650" y="3673375"/>
            <a:ext cx="6734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accent3"/>
                </a:solidFill>
                <a:latin typeface="Average"/>
                <a:ea typeface="Average"/>
                <a:cs typeface="Average"/>
                <a:sym typeface="Average"/>
              </a:rPr>
              <a:t>Tempo médio de retorno dos processos B, D, A e C:</a:t>
            </a:r>
            <a:endParaRPr sz="1600">
              <a:solidFill>
                <a:schemeClr val="accent3"/>
              </a:solidFill>
              <a:latin typeface="Average"/>
              <a:ea typeface="Average"/>
              <a:cs typeface="Average"/>
              <a:sym typeface="Average"/>
            </a:endParaRPr>
          </a:p>
        </p:txBody>
      </p:sp>
      <p:sp>
        <p:nvSpPr>
          <p:cNvPr id="455" name="Google Shape;455;p55"/>
          <p:cNvSpPr txBox="1"/>
          <p:nvPr/>
        </p:nvSpPr>
        <p:spPr>
          <a:xfrm>
            <a:off x="3500100" y="4246075"/>
            <a:ext cx="3111000" cy="5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accent3"/>
                </a:solidFill>
                <a:latin typeface="Average"/>
                <a:ea typeface="Average"/>
                <a:cs typeface="Average"/>
                <a:sym typeface="Average"/>
              </a:rPr>
              <a:t>(2+6+11+19) / 4 = 9.5</a:t>
            </a:r>
            <a:endParaRPr sz="1600">
              <a:solidFill>
                <a:schemeClr val="accent3"/>
              </a:solidFill>
              <a:latin typeface="Average"/>
              <a:ea typeface="Average"/>
              <a:cs typeface="Average"/>
              <a:sym typeface="Averag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Job First (SJF)</a:t>
            </a:r>
            <a:endParaRPr sz="2820" b="1"/>
          </a:p>
          <a:p>
            <a:pPr marL="0" lvl="0" indent="0" algn="l" rtl="0">
              <a:spcBef>
                <a:spcPts val="0"/>
              </a:spcBef>
              <a:spcAft>
                <a:spcPts val="0"/>
              </a:spcAft>
              <a:buSzPts val="990"/>
              <a:buNone/>
            </a:pPr>
            <a:endParaRPr sz="2820" b="1"/>
          </a:p>
        </p:txBody>
      </p:sp>
      <p:pic>
        <p:nvPicPr>
          <p:cNvPr id="461" name="Google Shape;461;p56"/>
          <p:cNvPicPr preferRelativeResize="0"/>
          <p:nvPr/>
        </p:nvPicPr>
        <p:blipFill>
          <a:blip r:embed="rId3">
            <a:alphaModFix/>
          </a:blip>
          <a:stretch>
            <a:fillRect/>
          </a:stretch>
        </p:blipFill>
        <p:spPr>
          <a:xfrm>
            <a:off x="1092637" y="1375050"/>
            <a:ext cx="6958725" cy="3066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Remaining Time Next (SRTN)</a:t>
            </a:r>
            <a:endParaRPr sz="2820" b="1"/>
          </a:p>
        </p:txBody>
      </p:sp>
      <p:sp>
        <p:nvSpPr>
          <p:cNvPr id="467" name="Google Shape;467;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Preemptivo</a:t>
            </a:r>
            <a:endParaRPr sz="1600"/>
          </a:p>
          <a:p>
            <a:pPr marL="0" lvl="0" indent="0" algn="l" rtl="0">
              <a:spcBef>
                <a:spcPts val="1200"/>
              </a:spcBef>
              <a:spcAft>
                <a:spcPts val="0"/>
              </a:spcAft>
              <a:buNone/>
            </a:pPr>
            <a:r>
              <a:rPr lang="pt-BR" sz="1600"/>
              <a:t>Semelhante ao SJF, pois processos com menor tempo de execução são executados primeiro</a:t>
            </a:r>
            <a:endParaRPr sz="1600"/>
          </a:p>
          <a:p>
            <a:pPr marL="0" lvl="0" indent="0" algn="l" rtl="0">
              <a:spcBef>
                <a:spcPts val="1200"/>
              </a:spcBef>
              <a:spcAft>
                <a:spcPts val="1200"/>
              </a:spcAft>
              <a:buNone/>
            </a:pPr>
            <a:r>
              <a:rPr lang="pt-BR" sz="1600"/>
              <a:t>Se um novo processo com um tempo de execução menor do que o processo atual em execução aparecer, o processo em execução será interrompido para dar lugar ao de menor tempo.</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Remaining Time Next (SRTN)</a:t>
            </a:r>
            <a:endParaRPr sz="2820" b="1"/>
          </a:p>
        </p:txBody>
      </p:sp>
      <p:graphicFrame>
        <p:nvGraphicFramePr>
          <p:cNvPr id="473" name="Google Shape;473;p58"/>
          <p:cNvGraphicFramePr/>
          <p:nvPr/>
        </p:nvGraphicFramePr>
        <p:xfrm>
          <a:off x="952500" y="1581250"/>
          <a:ext cx="3000000" cy="3000000"/>
        </p:xfrm>
        <a:graphic>
          <a:graphicData uri="http://schemas.openxmlformats.org/drawingml/2006/table">
            <a:tbl>
              <a:tblPr>
                <a:noFill/>
                <a:tableStyleId>{1C7D1F62-8D37-4EA9-9056-97C8D121115B}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pt-BR">
                          <a:solidFill>
                            <a:schemeClr val="accent3"/>
                          </a:solidFill>
                        </a:rPr>
                        <a:t>B</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2</a:t>
                      </a:r>
                      <a:endParaRPr>
                        <a:solidFill>
                          <a:schemeClr val="accent3"/>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4</a:t>
                      </a:r>
                      <a:endParaRPr>
                        <a:solidFill>
                          <a:schemeClr val="accent3"/>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Remaining Time Next (SRTN)</a:t>
            </a:r>
            <a:endParaRPr sz="2820" b="1"/>
          </a:p>
        </p:txBody>
      </p:sp>
      <p:graphicFrame>
        <p:nvGraphicFramePr>
          <p:cNvPr id="479" name="Google Shape;479;p59"/>
          <p:cNvGraphicFramePr/>
          <p:nvPr/>
        </p:nvGraphicFramePr>
        <p:xfrm>
          <a:off x="6333450" y="1899425"/>
          <a:ext cx="3000000" cy="3000000"/>
        </p:xfrm>
        <a:graphic>
          <a:graphicData uri="http://schemas.openxmlformats.org/drawingml/2006/table">
            <a:tbl>
              <a:tblPr>
                <a:noFill/>
                <a:tableStyleId>{1C7D1F62-8D37-4EA9-9056-97C8D121115B}</a:tableStyleId>
              </a:tblPr>
              <a:tblGrid>
                <a:gridCol w="1249425">
                  <a:extLst>
                    <a:ext uri="{9D8B030D-6E8A-4147-A177-3AD203B41FA5}">
                      <a16:colId xmlns:a16="http://schemas.microsoft.com/office/drawing/2014/main" val="20000"/>
                    </a:ext>
                  </a:extLst>
                </a:gridCol>
                <a:gridCol w="1249425">
                  <a:extLst>
                    <a:ext uri="{9D8B030D-6E8A-4147-A177-3AD203B41FA5}">
                      <a16:colId xmlns:a16="http://schemas.microsoft.com/office/drawing/2014/main" val="20001"/>
                    </a:ext>
                  </a:extLst>
                </a:gridCol>
              </a:tblGrid>
              <a:tr h="483075">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14000">
                <a:tc>
                  <a:txBody>
                    <a:bodyPr/>
                    <a:lstStyle/>
                    <a:p>
                      <a:pPr marL="0" lvl="0" indent="0" algn="ctr" rtl="0">
                        <a:spcBef>
                          <a:spcPts val="0"/>
                        </a:spcBef>
                        <a:spcAft>
                          <a:spcPts val="0"/>
                        </a:spcAft>
                        <a:buNone/>
                      </a:pPr>
                      <a:r>
                        <a:rPr lang="pt-BR">
                          <a:solidFill>
                            <a:schemeClr val="accent3"/>
                          </a:solidFill>
                        </a:rPr>
                        <a:t>B</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1</a:t>
                      </a:r>
                      <a:endParaRPr>
                        <a:solidFill>
                          <a:schemeClr val="accent3"/>
                        </a:solidFill>
                      </a:endParaRPr>
                    </a:p>
                  </a:txBody>
                  <a:tcPr marL="91425" marR="91425" marT="91425" marB="91425"/>
                </a:tc>
                <a:extLst>
                  <a:ext uri="{0D108BD9-81ED-4DB2-BD59-A6C34878D82A}">
                    <a16:rowId xmlns:a16="http://schemas.microsoft.com/office/drawing/2014/main" val="10001"/>
                  </a:ext>
                </a:extLst>
              </a:tr>
              <a:tr h="314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4</a:t>
                      </a:r>
                      <a:endParaRPr>
                        <a:solidFill>
                          <a:schemeClr val="accent3"/>
                        </a:solidFill>
                      </a:endParaRPr>
                    </a:p>
                  </a:txBody>
                  <a:tcPr marL="91425" marR="91425" marT="91425" marB="91425"/>
                </a:tc>
                <a:extLst>
                  <a:ext uri="{0D108BD9-81ED-4DB2-BD59-A6C34878D82A}">
                    <a16:rowId xmlns:a16="http://schemas.microsoft.com/office/drawing/2014/main" val="10002"/>
                  </a:ext>
                </a:extLst>
              </a:tr>
              <a:tr h="314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3"/>
                  </a:ext>
                </a:extLst>
              </a:tr>
              <a:tr h="314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4"/>
                  </a:ext>
                </a:extLst>
              </a:tr>
            </a:tbl>
          </a:graphicData>
        </a:graphic>
      </p:graphicFrame>
      <p:pic>
        <p:nvPicPr>
          <p:cNvPr id="480" name="Google Shape;480;p59" title="Processos em execução"/>
          <p:cNvPicPr preferRelativeResize="0"/>
          <p:nvPr/>
        </p:nvPicPr>
        <p:blipFill>
          <a:blip r:embed="rId3">
            <a:alphaModFix/>
          </a:blip>
          <a:stretch>
            <a:fillRect/>
          </a:stretch>
        </p:blipFill>
        <p:spPr>
          <a:xfrm>
            <a:off x="311690" y="1227613"/>
            <a:ext cx="5721798" cy="353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Remaining Time Next (SRTN)</a:t>
            </a:r>
            <a:endParaRPr sz="2820" b="1"/>
          </a:p>
        </p:txBody>
      </p:sp>
      <p:graphicFrame>
        <p:nvGraphicFramePr>
          <p:cNvPr id="486" name="Google Shape;486;p60"/>
          <p:cNvGraphicFramePr/>
          <p:nvPr/>
        </p:nvGraphicFramePr>
        <p:xfrm>
          <a:off x="6333450" y="1899425"/>
          <a:ext cx="3000000" cy="3000000"/>
        </p:xfrm>
        <a:graphic>
          <a:graphicData uri="http://schemas.openxmlformats.org/drawingml/2006/table">
            <a:tbl>
              <a:tblPr>
                <a:noFill/>
                <a:tableStyleId>{1C7D1F62-8D37-4EA9-9056-97C8D121115B}</a:tableStyleId>
              </a:tblPr>
              <a:tblGrid>
                <a:gridCol w="1249425">
                  <a:extLst>
                    <a:ext uri="{9D8B030D-6E8A-4147-A177-3AD203B41FA5}">
                      <a16:colId xmlns:a16="http://schemas.microsoft.com/office/drawing/2014/main" val="20000"/>
                    </a:ext>
                  </a:extLst>
                </a:gridCol>
                <a:gridCol w="1249425">
                  <a:extLst>
                    <a:ext uri="{9D8B030D-6E8A-4147-A177-3AD203B41FA5}">
                      <a16:colId xmlns:a16="http://schemas.microsoft.com/office/drawing/2014/main" val="20001"/>
                    </a:ext>
                  </a:extLst>
                </a:gridCol>
              </a:tblGrid>
              <a:tr h="314000">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14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4</a:t>
                      </a:r>
                      <a:endParaRPr>
                        <a:solidFill>
                          <a:schemeClr val="accent3"/>
                        </a:solidFill>
                      </a:endParaRPr>
                    </a:p>
                  </a:txBody>
                  <a:tcPr marL="91425" marR="91425" marT="91425" marB="91425"/>
                </a:tc>
                <a:extLst>
                  <a:ext uri="{0D108BD9-81ED-4DB2-BD59-A6C34878D82A}">
                    <a16:rowId xmlns:a16="http://schemas.microsoft.com/office/drawing/2014/main" val="10001"/>
                  </a:ext>
                </a:extLst>
              </a:tr>
              <a:tr h="314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2"/>
                  </a:ext>
                </a:extLst>
              </a:tr>
              <a:tr h="314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3"/>
                  </a:ext>
                </a:extLst>
              </a:tr>
            </a:tbl>
          </a:graphicData>
        </a:graphic>
      </p:graphicFrame>
      <p:pic>
        <p:nvPicPr>
          <p:cNvPr id="487" name="Google Shape;487;p60" title="Processos em execução"/>
          <p:cNvPicPr preferRelativeResize="0"/>
          <p:nvPr/>
        </p:nvPicPr>
        <p:blipFill>
          <a:blip r:embed="rId3">
            <a:alphaModFix/>
          </a:blip>
          <a:stretch>
            <a:fillRect/>
          </a:stretch>
        </p:blipFill>
        <p:spPr>
          <a:xfrm>
            <a:off x="311700" y="1227612"/>
            <a:ext cx="5721801" cy="35379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Remaining Time Next (SRTN)</a:t>
            </a:r>
            <a:endParaRPr sz="2820" b="1"/>
          </a:p>
        </p:txBody>
      </p:sp>
      <p:graphicFrame>
        <p:nvGraphicFramePr>
          <p:cNvPr id="493" name="Google Shape;493;p61"/>
          <p:cNvGraphicFramePr/>
          <p:nvPr/>
        </p:nvGraphicFramePr>
        <p:xfrm>
          <a:off x="6333450" y="1899425"/>
          <a:ext cx="3000000" cy="3000000"/>
        </p:xfrm>
        <a:graphic>
          <a:graphicData uri="http://schemas.openxmlformats.org/drawingml/2006/table">
            <a:tbl>
              <a:tblPr>
                <a:noFill/>
                <a:tableStyleId>{1C7D1F62-8D37-4EA9-9056-97C8D121115B}</a:tableStyleId>
              </a:tblPr>
              <a:tblGrid>
                <a:gridCol w="1249425">
                  <a:extLst>
                    <a:ext uri="{9D8B030D-6E8A-4147-A177-3AD203B41FA5}">
                      <a16:colId xmlns:a16="http://schemas.microsoft.com/office/drawing/2014/main" val="20000"/>
                    </a:ext>
                  </a:extLst>
                </a:gridCol>
                <a:gridCol w="1249425">
                  <a:extLst>
                    <a:ext uri="{9D8B030D-6E8A-4147-A177-3AD203B41FA5}">
                      <a16:colId xmlns:a16="http://schemas.microsoft.com/office/drawing/2014/main" val="20001"/>
                    </a:ext>
                  </a:extLst>
                </a:gridCol>
              </a:tblGrid>
              <a:tr h="314000">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14000">
                <a:tc>
                  <a:txBody>
                    <a:bodyPr/>
                    <a:lstStyle/>
                    <a:p>
                      <a:pPr marL="0" lvl="0" indent="0" algn="ctr" rtl="0">
                        <a:spcBef>
                          <a:spcPts val="0"/>
                        </a:spcBef>
                        <a:spcAft>
                          <a:spcPts val="0"/>
                        </a:spcAft>
                        <a:buNone/>
                      </a:pPr>
                      <a:r>
                        <a:rPr lang="pt-BR">
                          <a:solidFill>
                            <a:schemeClr val="accent3"/>
                          </a:solidFill>
                        </a:rPr>
                        <a:t>E</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2</a:t>
                      </a:r>
                      <a:endParaRPr>
                        <a:solidFill>
                          <a:schemeClr val="accent3"/>
                        </a:solidFill>
                      </a:endParaRPr>
                    </a:p>
                  </a:txBody>
                  <a:tcPr marL="91425" marR="91425" marT="91425" marB="91425"/>
                </a:tc>
                <a:extLst>
                  <a:ext uri="{0D108BD9-81ED-4DB2-BD59-A6C34878D82A}">
                    <a16:rowId xmlns:a16="http://schemas.microsoft.com/office/drawing/2014/main" val="10001"/>
                  </a:ext>
                </a:extLst>
              </a:tr>
              <a:tr h="314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3</a:t>
                      </a:r>
                      <a:endParaRPr>
                        <a:solidFill>
                          <a:schemeClr val="accent3"/>
                        </a:solidFill>
                      </a:endParaRPr>
                    </a:p>
                  </a:txBody>
                  <a:tcPr marL="91425" marR="91425" marT="91425" marB="91425"/>
                </a:tc>
                <a:extLst>
                  <a:ext uri="{0D108BD9-81ED-4DB2-BD59-A6C34878D82A}">
                    <a16:rowId xmlns:a16="http://schemas.microsoft.com/office/drawing/2014/main" val="10002"/>
                  </a:ext>
                </a:extLst>
              </a:tr>
              <a:tr h="314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3"/>
                  </a:ext>
                </a:extLst>
              </a:tr>
              <a:tr h="314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4"/>
                  </a:ext>
                </a:extLst>
              </a:tr>
            </a:tbl>
          </a:graphicData>
        </a:graphic>
      </p:graphicFrame>
      <p:pic>
        <p:nvPicPr>
          <p:cNvPr id="494" name="Google Shape;494;p61" title="Processos em execução"/>
          <p:cNvPicPr preferRelativeResize="0"/>
          <p:nvPr/>
        </p:nvPicPr>
        <p:blipFill>
          <a:blip r:embed="rId3">
            <a:alphaModFix/>
          </a:blip>
          <a:stretch>
            <a:fillRect/>
          </a:stretch>
        </p:blipFill>
        <p:spPr>
          <a:xfrm>
            <a:off x="311700" y="1214387"/>
            <a:ext cx="5721801" cy="3537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Remaining Time Next (SRTN)</a:t>
            </a:r>
            <a:endParaRPr sz="2820" b="1"/>
          </a:p>
        </p:txBody>
      </p:sp>
      <p:graphicFrame>
        <p:nvGraphicFramePr>
          <p:cNvPr id="500" name="Google Shape;500;p62"/>
          <p:cNvGraphicFramePr/>
          <p:nvPr/>
        </p:nvGraphicFramePr>
        <p:xfrm>
          <a:off x="6333450" y="1899425"/>
          <a:ext cx="3000000" cy="3000000"/>
        </p:xfrm>
        <a:graphic>
          <a:graphicData uri="http://schemas.openxmlformats.org/drawingml/2006/table">
            <a:tbl>
              <a:tblPr>
                <a:noFill/>
                <a:tableStyleId>{1C7D1F62-8D37-4EA9-9056-97C8D121115B}</a:tableStyleId>
              </a:tblPr>
              <a:tblGrid>
                <a:gridCol w="1249425">
                  <a:extLst>
                    <a:ext uri="{9D8B030D-6E8A-4147-A177-3AD203B41FA5}">
                      <a16:colId xmlns:a16="http://schemas.microsoft.com/office/drawing/2014/main" val="20000"/>
                    </a:ext>
                  </a:extLst>
                </a:gridCol>
                <a:gridCol w="1249425">
                  <a:extLst>
                    <a:ext uri="{9D8B030D-6E8A-4147-A177-3AD203B41FA5}">
                      <a16:colId xmlns:a16="http://schemas.microsoft.com/office/drawing/2014/main" val="20001"/>
                    </a:ext>
                  </a:extLst>
                </a:gridCol>
              </a:tblGrid>
              <a:tr h="314000">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14000">
                <a:tc>
                  <a:txBody>
                    <a:bodyPr/>
                    <a:lstStyle/>
                    <a:p>
                      <a:pPr marL="0" lvl="0" indent="0" algn="ctr" rtl="0">
                        <a:spcBef>
                          <a:spcPts val="0"/>
                        </a:spcBef>
                        <a:spcAft>
                          <a:spcPts val="0"/>
                        </a:spcAft>
                        <a:buNone/>
                      </a:pPr>
                      <a:r>
                        <a:rPr lang="pt-BR">
                          <a:solidFill>
                            <a:schemeClr val="accent3"/>
                          </a:solidFill>
                        </a:rPr>
                        <a:t>E</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1</a:t>
                      </a:r>
                      <a:endParaRPr>
                        <a:solidFill>
                          <a:schemeClr val="accent3"/>
                        </a:solidFill>
                      </a:endParaRPr>
                    </a:p>
                  </a:txBody>
                  <a:tcPr marL="91425" marR="91425" marT="91425" marB="91425"/>
                </a:tc>
                <a:extLst>
                  <a:ext uri="{0D108BD9-81ED-4DB2-BD59-A6C34878D82A}">
                    <a16:rowId xmlns:a16="http://schemas.microsoft.com/office/drawing/2014/main" val="10001"/>
                  </a:ext>
                </a:extLst>
              </a:tr>
              <a:tr h="314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3</a:t>
                      </a:r>
                      <a:endParaRPr>
                        <a:solidFill>
                          <a:schemeClr val="accent3"/>
                        </a:solidFill>
                      </a:endParaRPr>
                    </a:p>
                  </a:txBody>
                  <a:tcPr marL="91425" marR="91425" marT="91425" marB="91425"/>
                </a:tc>
                <a:extLst>
                  <a:ext uri="{0D108BD9-81ED-4DB2-BD59-A6C34878D82A}">
                    <a16:rowId xmlns:a16="http://schemas.microsoft.com/office/drawing/2014/main" val="10002"/>
                  </a:ext>
                </a:extLst>
              </a:tr>
              <a:tr h="314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3"/>
                  </a:ext>
                </a:extLst>
              </a:tr>
              <a:tr h="314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4"/>
                  </a:ext>
                </a:extLst>
              </a:tr>
            </a:tbl>
          </a:graphicData>
        </a:graphic>
      </p:graphicFrame>
      <p:pic>
        <p:nvPicPr>
          <p:cNvPr id="501" name="Google Shape;501;p62" title="Processos em execução"/>
          <p:cNvPicPr preferRelativeResize="0"/>
          <p:nvPr/>
        </p:nvPicPr>
        <p:blipFill>
          <a:blip r:embed="rId3">
            <a:alphaModFix/>
          </a:blip>
          <a:stretch>
            <a:fillRect/>
          </a:stretch>
        </p:blipFill>
        <p:spPr>
          <a:xfrm>
            <a:off x="311700" y="1227614"/>
            <a:ext cx="5721801" cy="35379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63425" y="219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Carta de turing</a:t>
            </a:r>
            <a:endParaRPr sz="2820" b="1"/>
          </a:p>
        </p:txBody>
      </p:sp>
      <p:pic>
        <p:nvPicPr>
          <p:cNvPr id="102" name="Google Shape;102;p18"/>
          <p:cNvPicPr preferRelativeResize="0"/>
          <p:nvPr/>
        </p:nvPicPr>
        <p:blipFill>
          <a:blip r:embed="rId3">
            <a:alphaModFix/>
          </a:blip>
          <a:stretch>
            <a:fillRect/>
          </a:stretch>
        </p:blipFill>
        <p:spPr>
          <a:xfrm>
            <a:off x="159976" y="951575"/>
            <a:ext cx="2951749" cy="3629476"/>
          </a:xfrm>
          <a:prstGeom prst="rect">
            <a:avLst/>
          </a:prstGeom>
          <a:noFill/>
          <a:ln>
            <a:noFill/>
          </a:ln>
        </p:spPr>
      </p:pic>
      <p:pic>
        <p:nvPicPr>
          <p:cNvPr id="103" name="Google Shape;103;p18"/>
          <p:cNvPicPr preferRelativeResize="0"/>
          <p:nvPr/>
        </p:nvPicPr>
        <p:blipFill>
          <a:blip r:embed="rId4">
            <a:alphaModFix/>
          </a:blip>
          <a:stretch>
            <a:fillRect/>
          </a:stretch>
        </p:blipFill>
        <p:spPr>
          <a:xfrm>
            <a:off x="3437296" y="951575"/>
            <a:ext cx="3150805" cy="3629474"/>
          </a:xfrm>
          <a:prstGeom prst="rect">
            <a:avLst/>
          </a:prstGeom>
          <a:noFill/>
          <a:ln>
            <a:noFill/>
          </a:ln>
        </p:spPr>
      </p:pic>
      <p:sp>
        <p:nvSpPr>
          <p:cNvPr id="104" name="Google Shape;104;p18"/>
          <p:cNvSpPr txBox="1"/>
          <p:nvPr/>
        </p:nvSpPr>
        <p:spPr>
          <a:xfrm>
            <a:off x="6778225" y="1390900"/>
            <a:ext cx="2365800" cy="10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Fascínio pela máquina de escrever de sua mãe</a:t>
            </a:r>
            <a:endParaRPr sz="1600">
              <a:solidFill>
                <a:schemeClr val="lt2"/>
              </a:solidFill>
            </a:endParaRPr>
          </a:p>
        </p:txBody>
      </p:sp>
      <p:sp>
        <p:nvSpPr>
          <p:cNvPr id="105" name="Google Shape;105;p18"/>
          <p:cNvSpPr txBox="1"/>
          <p:nvPr/>
        </p:nvSpPr>
        <p:spPr>
          <a:xfrm>
            <a:off x="6778225" y="2494700"/>
            <a:ext cx="2058000" cy="7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“Projeta” sua primeira máquina</a:t>
            </a:r>
            <a:endParaRPr sz="1600">
              <a:solidFill>
                <a:schemeClr val="lt2"/>
              </a:solidFill>
            </a:endParaRPr>
          </a:p>
        </p:txBody>
      </p:sp>
      <p:sp>
        <p:nvSpPr>
          <p:cNvPr id="106" name="Google Shape;106;p18"/>
          <p:cNvSpPr txBox="1"/>
          <p:nvPr/>
        </p:nvSpPr>
        <p:spPr>
          <a:xfrm>
            <a:off x="63425" y="4517675"/>
            <a:ext cx="3652200" cy="2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Fonte: HODGES, Andrew. Alan Turing: The Enigma. 1983.</a:t>
            </a:r>
            <a:endParaRPr sz="1000">
              <a:solidFill>
                <a:schemeClr val="accent3"/>
              </a:solidFill>
            </a:endParaRPr>
          </a:p>
          <a:p>
            <a:pPr marL="0" lvl="0" indent="0" algn="l" rtl="0">
              <a:spcBef>
                <a:spcPts val="0"/>
              </a:spcBef>
              <a:spcAft>
                <a:spcPts val="0"/>
              </a:spcAft>
              <a:buNone/>
            </a:pPr>
            <a:endParaRPr sz="1800">
              <a:solidFill>
                <a:schemeClr val="lt2"/>
              </a:solidFill>
            </a:endParaRPr>
          </a:p>
        </p:txBody>
      </p:sp>
      <p:sp>
        <p:nvSpPr>
          <p:cNvPr id="107" name="Google Shape;107;p18"/>
          <p:cNvSpPr txBox="1"/>
          <p:nvPr/>
        </p:nvSpPr>
        <p:spPr>
          <a:xfrm>
            <a:off x="63425" y="658125"/>
            <a:ext cx="3113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Representação da carta de turing aos pais]</a:t>
            </a:r>
            <a:endParaRPr sz="1000">
              <a:solidFill>
                <a:schemeClr val="accent3"/>
              </a:solidFill>
            </a:endParaRPr>
          </a:p>
        </p:txBody>
      </p:sp>
      <p:sp>
        <p:nvSpPr>
          <p:cNvPr id="108" name="Google Shape;108;p18"/>
          <p:cNvSpPr txBox="1"/>
          <p:nvPr/>
        </p:nvSpPr>
        <p:spPr>
          <a:xfrm>
            <a:off x="6823500" y="3354900"/>
            <a:ext cx="2058000" cy="7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Primeiras noções mecânicas</a:t>
            </a:r>
            <a:endParaRPr sz="1600">
              <a:solidFill>
                <a:schemeClr val="l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Remaining Time Next (SRTN)</a:t>
            </a:r>
            <a:endParaRPr sz="2820" b="1"/>
          </a:p>
        </p:txBody>
      </p:sp>
      <p:graphicFrame>
        <p:nvGraphicFramePr>
          <p:cNvPr id="507" name="Google Shape;507;p63"/>
          <p:cNvGraphicFramePr/>
          <p:nvPr/>
        </p:nvGraphicFramePr>
        <p:xfrm>
          <a:off x="6333450" y="1701325"/>
          <a:ext cx="3000000" cy="3000000"/>
        </p:xfrm>
        <a:graphic>
          <a:graphicData uri="http://schemas.openxmlformats.org/drawingml/2006/table">
            <a:tbl>
              <a:tblPr>
                <a:noFill/>
                <a:tableStyleId>{1C7D1F62-8D37-4EA9-9056-97C8D121115B}</a:tableStyleId>
              </a:tblPr>
              <a:tblGrid>
                <a:gridCol w="1249425">
                  <a:extLst>
                    <a:ext uri="{9D8B030D-6E8A-4147-A177-3AD203B41FA5}">
                      <a16:colId xmlns:a16="http://schemas.microsoft.com/office/drawing/2014/main" val="20000"/>
                    </a:ext>
                  </a:extLst>
                </a:gridCol>
                <a:gridCol w="1249425">
                  <a:extLst>
                    <a:ext uri="{9D8B030D-6E8A-4147-A177-3AD203B41FA5}">
                      <a16:colId xmlns:a16="http://schemas.microsoft.com/office/drawing/2014/main" val="20001"/>
                    </a:ext>
                  </a:extLst>
                </a:gridCol>
              </a:tblGrid>
              <a:tr h="483075">
                <a:tc>
                  <a:txBody>
                    <a:bodyPr/>
                    <a:lstStyle/>
                    <a:p>
                      <a:pPr marL="0" lvl="0" indent="0" algn="ctr" rtl="0">
                        <a:spcBef>
                          <a:spcPts val="0"/>
                        </a:spcBef>
                        <a:spcAft>
                          <a:spcPts val="0"/>
                        </a:spcAft>
                        <a:buNone/>
                      </a:pPr>
                      <a:r>
                        <a:rPr lang="pt-BR">
                          <a:solidFill>
                            <a:schemeClr val="accent3"/>
                          </a:solidFill>
                        </a:rPr>
                        <a:t>Processo</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Tempo de processador</a:t>
                      </a:r>
                      <a:endParaRPr>
                        <a:solidFill>
                          <a:schemeClr val="accent3"/>
                        </a:solidFill>
                      </a:endParaRPr>
                    </a:p>
                  </a:txBody>
                  <a:tcPr marL="91425" marR="91425" marT="91425" marB="91425"/>
                </a:tc>
                <a:extLst>
                  <a:ext uri="{0D108BD9-81ED-4DB2-BD59-A6C34878D82A}">
                    <a16:rowId xmlns:a16="http://schemas.microsoft.com/office/drawing/2014/main" val="10000"/>
                  </a:ext>
                </a:extLst>
              </a:tr>
              <a:tr h="314000">
                <a:tc>
                  <a:txBody>
                    <a:bodyPr/>
                    <a:lstStyle/>
                    <a:p>
                      <a:pPr marL="0" lvl="0" indent="0" algn="ctr" rtl="0">
                        <a:spcBef>
                          <a:spcPts val="0"/>
                        </a:spcBef>
                        <a:spcAft>
                          <a:spcPts val="0"/>
                        </a:spcAft>
                        <a:buNone/>
                      </a:pPr>
                      <a:r>
                        <a:rPr lang="pt-BR">
                          <a:solidFill>
                            <a:schemeClr val="accent3"/>
                          </a:solidFill>
                        </a:rPr>
                        <a:t>B</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2</a:t>
                      </a:r>
                      <a:endParaRPr>
                        <a:solidFill>
                          <a:schemeClr val="accent3"/>
                        </a:solidFill>
                      </a:endParaRPr>
                    </a:p>
                  </a:txBody>
                  <a:tcPr marL="91425" marR="91425" marT="91425" marB="91425"/>
                </a:tc>
                <a:extLst>
                  <a:ext uri="{0D108BD9-81ED-4DB2-BD59-A6C34878D82A}">
                    <a16:rowId xmlns:a16="http://schemas.microsoft.com/office/drawing/2014/main" val="10001"/>
                  </a:ext>
                </a:extLst>
              </a:tr>
              <a:tr h="314000">
                <a:tc>
                  <a:txBody>
                    <a:bodyPr/>
                    <a:lstStyle/>
                    <a:p>
                      <a:pPr marL="0" lvl="0" indent="0" algn="ctr" rtl="0">
                        <a:spcBef>
                          <a:spcPts val="0"/>
                        </a:spcBef>
                        <a:spcAft>
                          <a:spcPts val="0"/>
                        </a:spcAft>
                        <a:buNone/>
                      </a:pPr>
                      <a:r>
                        <a:rPr lang="pt-BR">
                          <a:solidFill>
                            <a:schemeClr val="accent3"/>
                          </a:solidFill>
                        </a:rPr>
                        <a:t>E</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2</a:t>
                      </a:r>
                      <a:endParaRPr>
                        <a:solidFill>
                          <a:schemeClr val="accent3"/>
                        </a:solidFill>
                      </a:endParaRPr>
                    </a:p>
                  </a:txBody>
                  <a:tcPr marL="91425" marR="91425" marT="91425" marB="91425"/>
                </a:tc>
                <a:extLst>
                  <a:ext uri="{0D108BD9-81ED-4DB2-BD59-A6C34878D82A}">
                    <a16:rowId xmlns:a16="http://schemas.microsoft.com/office/drawing/2014/main" val="10002"/>
                  </a:ext>
                </a:extLst>
              </a:tr>
              <a:tr h="314000">
                <a:tc>
                  <a:txBody>
                    <a:bodyPr/>
                    <a:lstStyle/>
                    <a:p>
                      <a:pPr marL="0" lvl="0" indent="0" algn="ctr" rtl="0">
                        <a:spcBef>
                          <a:spcPts val="0"/>
                        </a:spcBef>
                        <a:spcAft>
                          <a:spcPts val="0"/>
                        </a:spcAft>
                        <a:buNone/>
                      </a:pPr>
                      <a:r>
                        <a:rPr lang="pt-BR">
                          <a:solidFill>
                            <a:schemeClr val="accent3"/>
                          </a:solidFill>
                        </a:rPr>
                        <a:t>D</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4</a:t>
                      </a:r>
                      <a:endParaRPr>
                        <a:solidFill>
                          <a:schemeClr val="accent3"/>
                        </a:solidFill>
                      </a:endParaRPr>
                    </a:p>
                  </a:txBody>
                  <a:tcPr marL="91425" marR="91425" marT="91425" marB="91425"/>
                </a:tc>
                <a:extLst>
                  <a:ext uri="{0D108BD9-81ED-4DB2-BD59-A6C34878D82A}">
                    <a16:rowId xmlns:a16="http://schemas.microsoft.com/office/drawing/2014/main" val="10003"/>
                  </a:ext>
                </a:extLst>
              </a:tr>
              <a:tr h="314000">
                <a:tc>
                  <a:txBody>
                    <a:bodyPr/>
                    <a:lstStyle/>
                    <a:p>
                      <a:pPr marL="0" lvl="0" indent="0" algn="ctr" rtl="0">
                        <a:spcBef>
                          <a:spcPts val="0"/>
                        </a:spcBef>
                        <a:spcAft>
                          <a:spcPts val="0"/>
                        </a:spcAft>
                        <a:buNone/>
                      </a:pPr>
                      <a:r>
                        <a:rPr lang="pt-BR">
                          <a:solidFill>
                            <a:schemeClr val="accent3"/>
                          </a:solidFill>
                        </a:rPr>
                        <a:t>A</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5</a:t>
                      </a:r>
                      <a:endParaRPr>
                        <a:solidFill>
                          <a:schemeClr val="accent3"/>
                        </a:solidFill>
                      </a:endParaRPr>
                    </a:p>
                  </a:txBody>
                  <a:tcPr marL="91425" marR="91425" marT="91425" marB="91425"/>
                </a:tc>
                <a:extLst>
                  <a:ext uri="{0D108BD9-81ED-4DB2-BD59-A6C34878D82A}">
                    <a16:rowId xmlns:a16="http://schemas.microsoft.com/office/drawing/2014/main" val="10004"/>
                  </a:ext>
                </a:extLst>
              </a:tr>
              <a:tr h="314000">
                <a:tc>
                  <a:txBody>
                    <a:bodyPr/>
                    <a:lstStyle/>
                    <a:p>
                      <a:pPr marL="0" lvl="0" indent="0" algn="ctr" rtl="0">
                        <a:spcBef>
                          <a:spcPts val="0"/>
                        </a:spcBef>
                        <a:spcAft>
                          <a:spcPts val="0"/>
                        </a:spcAft>
                        <a:buNone/>
                      </a:pPr>
                      <a:r>
                        <a:rPr lang="pt-BR">
                          <a:solidFill>
                            <a:schemeClr val="accent3"/>
                          </a:solidFill>
                        </a:rPr>
                        <a:t>C</a:t>
                      </a:r>
                      <a:endParaRPr>
                        <a:solidFill>
                          <a:schemeClr val="accent3"/>
                        </a:solidFill>
                      </a:endParaRPr>
                    </a:p>
                  </a:txBody>
                  <a:tcPr marL="91425" marR="91425" marT="91425" marB="91425"/>
                </a:tc>
                <a:tc>
                  <a:txBody>
                    <a:bodyPr/>
                    <a:lstStyle/>
                    <a:p>
                      <a:pPr marL="0" lvl="0" indent="0" algn="ctr" rtl="0">
                        <a:spcBef>
                          <a:spcPts val="0"/>
                        </a:spcBef>
                        <a:spcAft>
                          <a:spcPts val="0"/>
                        </a:spcAft>
                        <a:buNone/>
                      </a:pPr>
                      <a:r>
                        <a:rPr lang="pt-BR">
                          <a:solidFill>
                            <a:schemeClr val="accent3"/>
                          </a:solidFill>
                        </a:rPr>
                        <a:t>8</a:t>
                      </a:r>
                      <a:endParaRPr>
                        <a:solidFill>
                          <a:schemeClr val="accent3"/>
                        </a:solidFill>
                      </a:endParaRPr>
                    </a:p>
                  </a:txBody>
                  <a:tcPr marL="91425" marR="91425" marT="91425" marB="91425"/>
                </a:tc>
                <a:extLst>
                  <a:ext uri="{0D108BD9-81ED-4DB2-BD59-A6C34878D82A}">
                    <a16:rowId xmlns:a16="http://schemas.microsoft.com/office/drawing/2014/main" val="10005"/>
                  </a:ext>
                </a:extLst>
              </a:tr>
            </a:tbl>
          </a:graphicData>
        </a:graphic>
      </p:graphicFrame>
      <p:pic>
        <p:nvPicPr>
          <p:cNvPr id="508" name="Google Shape;508;p63" title="Processos executados"/>
          <p:cNvPicPr preferRelativeResize="0"/>
          <p:nvPr/>
        </p:nvPicPr>
        <p:blipFill>
          <a:blip r:embed="rId3">
            <a:alphaModFix/>
          </a:blip>
          <a:stretch>
            <a:fillRect/>
          </a:stretch>
        </p:blipFill>
        <p:spPr>
          <a:xfrm>
            <a:off x="311700" y="1227637"/>
            <a:ext cx="5721750" cy="353793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Shortest Remaining Time Next (SRTN)</a:t>
            </a:r>
            <a:endParaRPr sz="2820" b="1"/>
          </a:p>
          <a:p>
            <a:pPr marL="0" lvl="0" indent="0" algn="l" rtl="0">
              <a:spcBef>
                <a:spcPts val="0"/>
              </a:spcBef>
              <a:spcAft>
                <a:spcPts val="0"/>
              </a:spcAft>
              <a:buSzPts val="990"/>
              <a:buNone/>
            </a:pPr>
            <a:endParaRPr sz="2820" b="1"/>
          </a:p>
        </p:txBody>
      </p:sp>
      <p:pic>
        <p:nvPicPr>
          <p:cNvPr id="514" name="Google Shape;514;p64"/>
          <p:cNvPicPr preferRelativeResize="0"/>
          <p:nvPr/>
        </p:nvPicPr>
        <p:blipFill>
          <a:blip r:embed="rId3">
            <a:alphaModFix/>
          </a:blip>
          <a:stretch>
            <a:fillRect/>
          </a:stretch>
        </p:blipFill>
        <p:spPr>
          <a:xfrm>
            <a:off x="1774475" y="1097700"/>
            <a:ext cx="5595050" cy="3820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02124"/>
        </a:solidFill>
        <a:effectLst/>
      </p:bgPr>
    </p:bg>
    <p:spTree>
      <p:nvGrpSpPr>
        <p:cNvPr id="1" name="Shape 518"/>
        <p:cNvGrpSpPr/>
        <p:nvPr/>
      </p:nvGrpSpPr>
      <p:grpSpPr>
        <a:xfrm>
          <a:off x="0" y="0"/>
          <a:ext cx="0" cy="0"/>
          <a:chOff x="0" y="0"/>
          <a:chExt cx="0" cy="0"/>
        </a:xfrm>
      </p:grpSpPr>
      <p:sp>
        <p:nvSpPr>
          <p:cNvPr id="519" name="Google Shape;519;p65"/>
          <p:cNvSpPr txBox="1">
            <a:spLocks noGrp="1"/>
          </p:cNvSpPr>
          <p:nvPr>
            <p:ph type="ctrTitle"/>
          </p:nvPr>
        </p:nvSpPr>
        <p:spPr>
          <a:xfrm>
            <a:off x="671258" y="1163925"/>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4200"/>
              <a:t>SISTEMAS INTERATIVOS</a:t>
            </a:r>
            <a:endParaRPr sz="4200"/>
          </a:p>
          <a:p>
            <a:pPr marL="0" lvl="0" indent="0" algn="ctr" rtl="0">
              <a:spcBef>
                <a:spcPts val="0"/>
              </a:spcBef>
              <a:spcAft>
                <a:spcPts val="0"/>
              </a:spcAft>
              <a:buNone/>
            </a:pPr>
            <a:endParaRPr sz="4200"/>
          </a:p>
        </p:txBody>
      </p:sp>
      <p:sp>
        <p:nvSpPr>
          <p:cNvPr id="520" name="Google Shape;520;p65"/>
          <p:cNvSpPr txBox="1">
            <a:spLocks noGrp="1"/>
          </p:cNvSpPr>
          <p:nvPr>
            <p:ph type="subTitle" idx="1"/>
          </p:nvPr>
        </p:nvSpPr>
        <p:spPr>
          <a:xfrm>
            <a:off x="219100" y="23446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pt-BR" sz="1800"/>
              <a:t>(Filipe Correia Belfort)</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4"/>
        <p:cNvGrpSpPr/>
        <p:nvPr/>
      </p:nvGrpSpPr>
      <p:grpSpPr>
        <a:xfrm>
          <a:off x="0" y="0"/>
          <a:ext cx="0" cy="0"/>
          <a:chOff x="0" y="0"/>
          <a:chExt cx="0" cy="0"/>
        </a:xfrm>
      </p:grpSpPr>
      <p:sp>
        <p:nvSpPr>
          <p:cNvPr id="525" name="Google Shape;525;p66"/>
          <p:cNvSpPr txBox="1">
            <a:spLocks noGrp="1"/>
          </p:cNvSpPr>
          <p:nvPr>
            <p:ph type="title"/>
          </p:nvPr>
        </p:nvSpPr>
        <p:spPr>
          <a:xfrm>
            <a:off x="2786675" y="182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Escalonador de CPU</a:t>
            </a:r>
            <a:endParaRPr/>
          </a:p>
        </p:txBody>
      </p:sp>
      <p:sp>
        <p:nvSpPr>
          <p:cNvPr id="526" name="Google Shape;526;p66"/>
          <p:cNvSpPr txBox="1">
            <a:spLocks noGrp="1"/>
          </p:cNvSpPr>
          <p:nvPr>
            <p:ph type="body" idx="1"/>
          </p:nvPr>
        </p:nvSpPr>
        <p:spPr>
          <a:xfrm>
            <a:off x="311700" y="1162675"/>
            <a:ext cx="8520600" cy="3416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pt-BR" sz="2716">
                <a:solidFill>
                  <a:schemeClr val="dk1"/>
                </a:solidFill>
              </a:rPr>
              <a:t>Função</a:t>
            </a:r>
            <a:r>
              <a:rPr lang="pt-BR" sz="2716"/>
              <a:t> :</a:t>
            </a:r>
            <a:r>
              <a:rPr lang="pt-BR" sz="2716">
                <a:solidFill>
                  <a:schemeClr val="lt2"/>
                </a:solidFill>
              </a:rPr>
              <a:t> seleciona dentre os processos disponíveis na memória que estejam prontos para executar, e aloca a CPU a um deles</a:t>
            </a:r>
            <a:endParaRPr sz="2716">
              <a:solidFill>
                <a:schemeClr val="lt2"/>
              </a:solidFill>
            </a:endParaRPr>
          </a:p>
          <a:p>
            <a:pPr marL="0" lvl="0" indent="0" algn="l" rtl="0">
              <a:spcBef>
                <a:spcPts val="1200"/>
              </a:spcBef>
              <a:spcAft>
                <a:spcPts val="0"/>
              </a:spcAft>
              <a:buNone/>
            </a:pPr>
            <a:endParaRPr sz="2500">
              <a:solidFill>
                <a:schemeClr val="lt2"/>
              </a:solidFill>
            </a:endParaRPr>
          </a:p>
          <a:p>
            <a:pPr marL="0" lvl="0" indent="0" algn="l" rtl="0">
              <a:spcBef>
                <a:spcPts val="1200"/>
              </a:spcBef>
              <a:spcAft>
                <a:spcPts val="0"/>
              </a:spcAft>
              <a:buNone/>
            </a:pPr>
            <a:r>
              <a:rPr lang="pt-BR" sz="2200">
                <a:solidFill>
                  <a:schemeClr val="lt2"/>
                </a:solidFill>
              </a:rPr>
              <a:t>Decisões de escalonamento de CPU podem ocorrer quando um processo:</a:t>
            </a:r>
            <a:endParaRPr sz="2200">
              <a:solidFill>
                <a:schemeClr val="lt2"/>
              </a:solidFill>
            </a:endParaRPr>
          </a:p>
          <a:p>
            <a:pPr marL="457200" lvl="0" indent="-346710" algn="l" rtl="0">
              <a:spcBef>
                <a:spcPts val="1200"/>
              </a:spcBef>
              <a:spcAft>
                <a:spcPts val="0"/>
              </a:spcAft>
              <a:buClr>
                <a:schemeClr val="dk1"/>
              </a:buClr>
              <a:buSzPct val="100000"/>
              <a:buChar char="●"/>
            </a:pPr>
            <a:r>
              <a:rPr lang="pt-BR" sz="2400">
                <a:solidFill>
                  <a:schemeClr val="dk1"/>
                </a:solidFill>
              </a:rPr>
              <a:t>Passa do estado de execução para espera</a:t>
            </a:r>
            <a:endParaRPr sz="2400">
              <a:solidFill>
                <a:schemeClr val="dk1"/>
              </a:solidFill>
            </a:endParaRPr>
          </a:p>
          <a:p>
            <a:pPr marL="457200" lvl="0" indent="-346710" algn="l" rtl="0">
              <a:spcBef>
                <a:spcPts val="0"/>
              </a:spcBef>
              <a:spcAft>
                <a:spcPts val="0"/>
              </a:spcAft>
              <a:buClr>
                <a:schemeClr val="dk1"/>
              </a:buClr>
              <a:buSzPct val="100000"/>
              <a:buChar char="●"/>
            </a:pPr>
            <a:r>
              <a:rPr lang="pt-BR" sz="2400">
                <a:solidFill>
                  <a:schemeClr val="dk1"/>
                </a:solidFill>
              </a:rPr>
              <a:t>Passa para o estado de executando para pronto</a:t>
            </a:r>
            <a:endParaRPr sz="2400">
              <a:solidFill>
                <a:schemeClr val="dk1"/>
              </a:solidFill>
            </a:endParaRPr>
          </a:p>
          <a:p>
            <a:pPr marL="457200" lvl="0" indent="-346710" algn="l" rtl="0">
              <a:spcBef>
                <a:spcPts val="0"/>
              </a:spcBef>
              <a:spcAft>
                <a:spcPts val="0"/>
              </a:spcAft>
              <a:buClr>
                <a:schemeClr val="dk1"/>
              </a:buClr>
              <a:buSzPct val="100000"/>
              <a:buChar char="●"/>
            </a:pPr>
            <a:r>
              <a:rPr lang="pt-BR" sz="2400">
                <a:solidFill>
                  <a:schemeClr val="dk1"/>
                </a:solidFill>
              </a:rPr>
              <a:t>Passa de esperando para pronto</a:t>
            </a:r>
            <a:endParaRPr sz="2400">
              <a:solidFill>
                <a:schemeClr val="dk1"/>
              </a:solidFill>
            </a:endParaRPr>
          </a:p>
          <a:p>
            <a:pPr marL="457200" lvl="0" indent="-346710" algn="l" rtl="0">
              <a:spcBef>
                <a:spcPts val="0"/>
              </a:spcBef>
              <a:spcAft>
                <a:spcPts val="0"/>
              </a:spcAft>
              <a:buClr>
                <a:schemeClr val="dk1"/>
              </a:buClr>
              <a:buSzPct val="100000"/>
              <a:buChar char="●"/>
            </a:pPr>
            <a:r>
              <a:rPr lang="pt-BR" sz="2400">
                <a:solidFill>
                  <a:schemeClr val="dk1"/>
                </a:solidFill>
              </a:rPr>
              <a:t>Encerra</a:t>
            </a:r>
            <a:endParaRPr sz="2400"/>
          </a:p>
          <a:p>
            <a:pPr marL="0" lvl="0" indent="0" algn="l" rtl="0">
              <a:spcBef>
                <a:spcPts val="1200"/>
              </a:spcBef>
              <a:spcAft>
                <a:spcPts val="12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7"/>
          <p:cNvSpPr txBox="1">
            <a:spLocks noGrp="1"/>
          </p:cNvSpPr>
          <p:nvPr>
            <p:ph type="title"/>
          </p:nvPr>
        </p:nvSpPr>
        <p:spPr>
          <a:xfrm>
            <a:off x="25011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Agendamento de CPU</a:t>
            </a:r>
            <a:endParaRPr/>
          </a:p>
        </p:txBody>
      </p:sp>
      <p:sp>
        <p:nvSpPr>
          <p:cNvPr id="532" name="Google Shape;532;p67"/>
          <p:cNvSpPr txBox="1">
            <a:spLocks noGrp="1"/>
          </p:cNvSpPr>
          <p:nvPr>
            <p:ph type="body" idx="1"/>
          </p:nvPr>
        </p:nvSpPr>
        <p:spPr>
          <a:xfrm>
            <a:off x="360600" y="688550"/>
            <a:ext cx="8783400" cy="3990900"/>
          </a:xfrm>
          <a:prstGeom prst="rect">
            <a:avLst/>
          </a:prstGeom>
        </p:spPr>
        <p:txBody>
          <a:bodyPr spcFirstLastPara="1" wrap="square" lIns="91425" tIns="91425" rIns="91425" bIns="91425" anchor="t" anchorCtr="0">
            <a:noAutofit/>
          </a:bodyPr>
          <a:lstStyle/>
          <a:p>
            <a:pPr marL="457200" marR="0" lvl="0" indent="-330200" algn="just" rtl="0">
              <a:lnSpc>
                <a:spcPct val="130000"/>
              </a:lnSpc>
              <a:spcBef>
                <a:spcPts val="0"/>
              </a:spcBef>
              <a:spcAft>
                <a:spcPts val="0"/>
              </a:spcAft>
              <a:buSzPts val="1600"/>
              <a:buChar char="●"/>
            </a:pPr>
            <a:r>
              <a:rPr lang="pt-BR" sz="1600"/>
              <a:t>O agendamento de processos / trabalho é feito para terminar o trabalho no prazo</a:t>
            </a:r>
            <a:endParaRPr sz="1600"/>
          </a:p>
          <a:p>
            <a:pPr marL="457200" marR="0" lvl="0" indent="-330200" algn="just" rtl="0">
              <a:lnSpc>
                <a:spcPct val="130000"/>
              </a:lnSpc>
              <a:spcBef>
                <a:spcPts val="0"/>
              </a:spcBef>
              <a:spcAft>
                <a:spcPts val="0"/>
              </a:spcAft>
              <a:buSzPts val="1600"/>
              <a:buChar char="●"/>
            </a:pPr>
            <a:r>
              <a:rPr lang="pt-BR" sz="1600"/>
              <a:t>Abaixo estão os diferentes tempos em relação a um processo</a:t>
            </a:r>
            <a:endParaRPr sz="1600"/>
          </a:p>
          <a:p>
            <a:pPr marL="457200" marR="0" lvl="0" indent="-330200" algn="just" rtl="0">
              <a:lnSpc>
                <a:spcPct val="130000"/>
              </a:lnSpc>
              <a:spcBef>
                <a:spcPts val="0"/>
              </a:spcBef>
              <a:spcAft>
                <a:spcPts val="0"/>
              </a:spcAft>
              <a:buSzPts val="1600"/>
              <a:buChar char="-"/>
            </a:pPr>
            <a:r>
              <a:rPr lang="pt-BR" sz="1600"/>
              <a:t>Hora de chegada: hora em que o processo chega à fila de espera</a:t>
            </a:r>
            <a:endParaRPr sz="1600"/>
          </a:p>
          <a:p>
            <a:pPr marL="457200" marR="0" lvl="0" indent="-330200" algn="just" rtl="0">
              <a:lnSpc>
                <a:spcPct val="130000"/>
              </a:lnSpc>
              <a:spcBef>
                <a:spcPts val="0"/>
              </a:spcBef>
              <a:spcAft>
                <a:spcPts val="0"/>
              </a:spcAft>
              <a:buSzPts val="1600"/>
              <a:buChar char="-"/>
            </a:pPr>
            <a:r>
              <a:rPr lang="pt-BR" sz="1600"/>
              <a:t>Tempo de Conclusão: Tempo em que o processo conclui sua execução</a:t>
            </a:r>
            <a:endParaRPr sz="1600"/>
          </a:p>
          <a:p>
            <a:pPr marL="457200" marR="0" lvl="0" indent="-330200" algn="just" rtl="0">
              <a:lnSpc>
                <a:spcPct val="130000"/>
              </a:lnSpc>
              <a:spcBef>
                <a:spcPts val="0"/>
              </a:spcBef>
              <a:spcAft>
                <a:spcPts val="0"/>
              </a:spcAft>
              <a:buSzPts val="1600"/>
              <a:buChar char="-"/>
            </a:pPr>
            <a:r>
              <a:rPr lang="pt-BR" sz="1600"/>
              <a:t>Burst Time: Tempo exigido por um processo para execução da CPU</a:t>
            </a:r>
            <a:endParaRPr sz="1600"/>
          </a:p>
          <a:p>
            <a:pPr marL="457200" marR="0" lvl="0" indent="0" algn="just" rtl="0">
              <a:lnSpc>
                <a:spcPct val="130000"/>
              </a:lnSpc>
              <a:spcBef>
                <a:spcPts val="1200"/>
              </a:spcBef>
              <a:spcAft>
                <a:spcPts val="0"/>
              </a:spcAft>
              <a:buNone/>
            </a:pPr>
            <a:endParaRPr sz="1600"/>
          </a:p>
          <a:p>
            <a:pPr marL="457200" marR="0" lvl="0" indent="-330200" algn="just" rtl="0">
              <a:lnSpc>
                <a:spcPct val="100000"/>
              </a:lnSpc>
              <a:spcBef>
                <a:spcPts val="1200"/>
              </a:spcBef>
              <a:spcAft>
                <a:spcPts val="0"/>
              </a:spcAft>
              <a:buSzPts val="1600"/>
              <a:buChar char="●"/>
            </a:pPr>
            <a:r>
              <a:rPr lang="pt-BR" sz="1600"/>
              <a:t>Turn Around Time: Diferença de tempo entre a hora de conclusão e hora de chegada</a:t>
            </a:r>
            <a:endParaRPr sz="1600"/>
          </a:p>
          <a:p>
            <a:pPr marL="457200" marR="0" lvl="0" indent="-330200" algn="just" rtl="0">
              <a:lnSpc>
                <a:spcPct val="100000"/>
              </a:lnSpc>
              <a:spcBef>
                <a:spcPts val="0"/>
              </a:spcBef>
              <a:spcAft>
                <a:spcPts val="0"/>
              </a:spcAft>
              <a:buSzPts val="1600"/>
              <a:buChar char="●"/>
            </a:pPr>
            <a:r>
              <a:rPr lang="pt-BR" sz="1600"/>
              <a:t>Tempo de resposta = Tempo de conclusão - Tempo de chegada</a:t>
            </a:r>
            <a:endParaRPr sz="1600"/>
          </a:p>
          <a:p>
            <a:pPr marL="457200" marR="0" lvl="0" indent="-330200" algn="just" rtl="0">
              <a:lnSpc>
                <a:spcPct val="130000"/>
              </a:lnSpc>
              <a:spcBef>
                <a:spcPts val="0"/>
              </a:spcBef>
              <a:spcAft>
                <a:spcPts val="0"/>
              </a:spcAft>
              <a:buSzPts val="1600"/>
              <a:buChar char="●"/>
            </a:pPr>
            <a:r>
              <a:rPr lang="pt-BR" sz="1600"/>
              <a:t>Tempo de espera (WT): Diferença de tempo entre o tempo de rotação e o tempo de burst</a:t>
            </a:r>
            <a:endParaRPr sz="1600"/>
          </a:p>
          <a:p>
            <a:pPr marL="457200" marR="0" lvl="0" indent="-330200" algn="just" rtl="0">
              <a:lnSpc>
                <a:spcPct val="130000"/>
              </a:lnSpc>
              <a:spcBef>
                <a:spcPts val="0"/>
              </a:spcBef>
              <a:spcAft>
                <a:spcPts val="0"/>
              </a:spcAft>
              <a:buSzPts val="1600"/>
              <a:buChar char="●"/>
            </a:pPr>
            <a:r>
              <a:rPr lang="pt-BR" sz="1600"/>
              <a:t>Tempo de espera = Tempo de resposta - Tempo de burst</a:t>
            </a:r>
            <a:endParaRPr sz="1600">
              <a:solidFill>
                <a:srgbClr val="333333"/>
              </a:solidFill>
            </a:endParaRPr>
          </a:p>
          <a:p>
            <a:pPr marL="0" lvl="0" indent="0" algn="l" rtl="0">
              <a:lnSpc>
                <a:spcPct val="95000"/>
              </a:lnSpc>
              <a:spcBef>
                <a:spcPts val="1200"/>
              </a:spcBef>
              <a:spcAft>
                <a:spcPts val="0"/>
              </a:spcAft>
              <a:buSzPts val="688"/>
              <a:buNone/>
            </a:pPr>
            <a:endParaRPr sz="1600">
              <a:solidFill>
                <a:srgbClr val="333333"/>
              </a:solidFill>
            </a:endParaRPr>
          </a:p>
          <a:p>
            <a:pPr marL="0" lvl="0" indent="0" algn="l" rtl="0">
              <a:lnSpc>
                <a:spcPct val="95000"/>
              </a:lnSpc>
              <a:spcBef>
                <a:spcPts val="1200"/>
              </a:spcBef>
              <a:spcAft>
                <a:spcPts val="1200"/>
              </a:spcAft>
              <a:buSzPts val="688"/>
              <a:buNone/>
            </a:pPr>
            <a:endParaRPr sz="1600">
              <a:solidFill>
                <a:srgbClr val="333333"/>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8"/>
          <p:cNvSpPr txBox="1">
            <a:spLocks noGrp="1"/>
          </p:cNvSpPr>
          <p:nvPr>
            <p:ph type="title"/>
          </p:nvPr>
        </p:nvSpPr>
        <p:spPr>
          <a:xfrm>
            <a:off x="2786650" y="98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Round Robin Scheduling</a:t>
            </a:r>
            <a:endParaRPr/>
          </a:p>
        </p:txBody>
      </p:sp>
      <p:sp>
        <p:nvSpPr>
          <p:cNvPr id="538" name="Google Shape;538;p68"/>
          <p:cNvSpPr txBox="1">
            <a:spLocks noGrp="1"/>
          </p:cNvSpPr>
          <p:nvPr>
            <p:ph type="body" idx="1"/>
          </p:nvPr>
        </p:nvSpPr>
        <p:spPr>
          <a:xfrm>
            <a:off x="122225" y="863550"/>
            <a:ext cx="8583900" cy="3416400"/>
          </a:xfrm>
          <a:prstGeom prst="rect">
            <a:avLst/>
          </a:prstGeom>
        </p:spPr>
        <p:txBody>
          <a:bodyPr spcFirstLastPara="1" wrap="square" lIns="91425" tIns="91425" rIns="91425" bIns="91425" anchor="t" anchorCtr="0">
            <a:noAutofit/>
          </a:bodyPr>
          <a:lstStyle/>
          <a:p>
            <a:pPr marL="457200" marR="0" lvl="0" indent="-330200" algn="just" rtl="0">
              <a:lnSpc>
                <a:spcPct val="150000"/>
              </a:lnSpc>
              <a:spcBef>
                <a:spcPts val="0"/>
              </a:spcBef>
              <a:spcAft>
                <a:spcPts val="0"/>
              </a:spcAft>
              <a:buSzPts val="1600"/>
              <a:buAutoNum type="arabicPeriod"/>
            </a:pPr>
            <a:r>
              <a:rPr lang="pt-BR" sz="1600"/>
              <a:t>algoritmo de escalonamento Round Robin é preemptivo. muito útil em sistemas multitarefa</a:t>
            </a:r>
            <a:endParaRPr sz="1600"/>
          </a:p>
          <a:p>
            <a:pPr marL="457200" marR="0" lvl="0" indent="-330200" algn="just" rtl="0">
              <a:lnSpc>
                <a:spcPct val="150000"/>
              </a:lnSpc>
              <a:spcBef>
                <a:spcPts val="0"/>
              </a:spcBef>
              <a:spcAft>
                <a:spcPts val="0"/>
              </a:spcAft>
              <a:buSzPts val="1600"/>
              <a:buAutoNum type="arabicPeriod"/>
            </a:pPr>
            <a:r>
              <a:rPr lang="pt-BR" sz="1600"/>
              <a:t>Cada processo é atribuído a um tempo fixo de forma cíclica</a:t>
            </a:r>
            <a:endParaRPr sz="1600"/>
          </a:p>
          <a:p>
            <a:pPr marL="457200" marR="0" lvl="0" indent="-330200" algn="just" rtl="0">
              <a:lnSpc>
                <a:spcPct val="150000"/>
              </a:lnSpc>
              <a:spcBef>
                <a:spcPts val="0"/>
              </a:spcBef>
              <a:spcAft>
                <a:spcPts val="0"/>
              </a:spcAft>
              <a:buSzPts val="1600"/>
              <a:buAutoNum type="arabicPeriod"/>
            </a:pPr>
            <a:r>
              <a:rPr lang="pt-BR" sz="1600"/>
              <a:t>Cada processo recebe uma pequena unidade de tempo de CPU (quantum de tempo)</a:t>
            </a:r>
            <a:endParaRPr sz="1600"/>
          </a:p>
          <a:p>
            <a:pPr marL="457200" marR="0" lvl="0" indent="-330200" algn="just" rtl="0">
              <a:lnSpc>
                <a:spcPct val="150000"/>
              </a:lnSpc>
              <a:spcBef>
                <a:spcPts val="0"/>
              </a:spcBef>
              <a:spcAft>
                <a:spcPts val="0"/>
              </a:spcAft>
              <a:buSzPts val="1600"/>
              <a:buAutoNum type="arabicPeriod"/>
            </a:pPr>
            <a:r>
              <a:rPr lang="pt-BR" sz="1600"/>
              <a:t>É projetado especialmente para sistemas de compartilhamento de tempo</a:t>
            </a:r>
            <a:endParaRPr sz="1600"/>
          </a:p>
          <a:p>
            <a:pPr marL="457200" marR="0" lvl="0" indent="-330200" algn="just" rtl="0">
              <a:lnSpc>
                <a:spcPct val="150000"/>
              </a:lnSpc>
              <a:spcBef>
                <a:spcPts val="0"/>
              </a:spcBef>
              <a:spcAft>
                <a:spcPts val="0"/>
              </a:spcAft>
              <a:buSzPts val="1600"/>
              <a:buAutoNum type="arabicPeriod"/>
            </a:pPr>
            <a:r>
              <a:rPr lang="pt-BR" sz="1600"/>
              <a:t>Exemplos: escalonamento de CPU, escalonamento de pacotes, Balanceamento de carga em serviços web, agendamento de tarefas, sistemas de filas para atendimento ao cliente)</a:t>
            </a:r>
            <a:endParaRPr sz="1600"/>
          </a:p>
          <a:p>
            <a:pPr marL="457200" marR="0" lvl="0" indent="-330200" algn="just" rtl="0">
              <a:lnSpc>
                <a:spcPct val="150000"/>
              </a:lnSpc>
              <a:spcBef>
                <a:spcPts val="0"/>
              </a:spcBef>
              <a:spcAft>
                <a:spcPts val="0"/>
              </a:spcAft>
              <a:buSzPts val="1600"/>
              <a:buAutoNum type="arabicPeriod"/>
            </a:pPr>
            <a:r>
              <a:rPr lang="pt-BR" sz="1600"/>
              <a:t>A fila pronta é tratada como uma fila circular</a:t>
            </a:r>
            <a:endParaRPr sz="1600"/>
          </a:p>
          <a:p>
            <a:pPr marL="457200" marR="0" lvl="0" indent="-330200" algn="just" rtl="0">
              <a:lnSpc>
                <a:spcPct val="150000"/>
              </a:lnSpc>
              <a:spcBef>
                <a:spcPts val="0"/>
              </a:spcBef>
              <a:spcAft>
                <a:spcPts val="0"/>
              </a:spcAft>
              <a:buSzPts val="1600"/>
              <a:buAutoNum type="arabicPeriod"/>
            </a:pPr>
            <a:r>
              <a:rPr lang="pt-BR" sz="1600"/>
              <a:t>O processo no início da fila pronta tem a chance de ser executado primeiro, mas apenas para o período de quantum único.</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9"/>
          <p:cNvSpPr txBox="1">
            <a:spLocks noGrp="1"/>
          </p:cNvSpPr>
          <p:nvPr>
            <p:ph type="title"/>
          </p:nvPr>
        </p:nvSpPr>
        <p:spPr>
          <a:xfrm>
            <a:off x="409575" y="33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Execução do algoritmo Round Robin (1)</a:t>
            </a:r>
            <a:endParaRPr b="1"/>
          </a:p>
        </p:txBody>
      </p:sp>
      <p:pic>
        <p:nvPicPr>
          <p:cNvPr id="544" name="Google Shape;544;p69"/>
          <p:cNvPicPr preferRelativeResize="0"/>
          <p:nvPr/>
        </p:nvPicPr>
        <p:blipFill>
          <a:blip r:embed="rId3">
            <a:alphaModFix/>
          </a:blip>
          <a:stretch>
            <a:fillRect/>
          </a:stretch>
        </p:blipFill>
        <p:spPr>
          <a:xfrm>
            <a:off x="409575" y="2324950"/>
            <a:ext cx="8324850" cy="2305050"/>
          </a:xfrm>
          <a:prstGeom prst="rect">
            <a:avLst/>
          </a:prstGeom>
          <a:noFill/>
          <a:ln>
            <a:noFill/>
          </a:ln>
        </p:spPr>
      </p:pic>
      <p:sp>
        <p:nvSpPr>
          <p:cNvPr id="545" name="Google Shape;545;p69"/>
          <p:cNvSpPr txBox="1"/>
          <p:nvPr/>
        </p:nvSpPr>
        <p:spPr>
          <a:xfrm>
            <a:off x="409575" y="818875"/>
            <a:ext cx="7262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a:solidFill>
                  <a:schemeClr val="lt2"/>
                </a:solidFill>
              </a:rPr>
              <a:t>Número máximo de contas a pagar no caixa (quantum) = 2</a:t>
            </a:r>
            <a:endParaRPr sz="1600">
              <a:solidFill>
                <a:schemeClr val="lt2"/>
              </a:solidFill>
            </a:endParaRPr>
          </a:p>
          <a:p>
            <a:pPr marL="0" lvl="0" indent="0" algn="l" rtl="0">
              <a:spcBef>
                <a:spcPts val="0"/>
              </a:spcBef>
              <a:spcAft>
                <a:spcPts val="0"/>
              </a:spcAft>
              <a:buNone/>
            </a:pPr>
            <a:endParaRPr sz="1600">
              <a:solidFill>
                <a:schemeClr val="lt2"/>
              </a:solidFill>
            </a:endParaRPr>
          </a:p>
          <a:p>
            <a:pPr marL="0" lvl="0" indent="0" algn="l" rtl="0">
              <a:spcBef>
                <a:spcPts val="0"/>
              </a:spcBef>
              <a:spcAft>
                <a:spcPts val="0"/>
              </a:spcAft>
              <a:buNone/>
            </a:pPr>
            <a:r>
              <a:rPr lang="pt-BR" sz="1600">
                <a:solidFill>
                  <a:schemeClr val="lt2"/>
                </a:solidFill>
              </a:rPr>
              <a:t>Número de pessoas (processos) na fila: 4</a:t>
            </a:r>
            <a:endParaRPr sz="1600">
              <a:solidFill>
                <a:schemeClr val="lt2"/>
              </a:solidFill>
            </a:endParaRPr>
          </a:p>
          <a:p>
            <a:pPr marL="0" lvl="0" indent="0" algn="l" rtl="0">
              <a:spcBef>
                <a:spcPts val="0"/>
              </a:spcBef>
              <a:spcAft>
                <a:spcPts val="0"/>
              </a:spcAft>
              <a:buNone/>
            </a:pPr>
            <a:endParaRPr sz="1600">
              <a:solidFill>
                <a:schemeClr val="lt2"/>
              </a:solidFill>
            </a:endParaRPr>
          </a:p>
        </p:txBody>
      </p:sp>
      <p:sp>
        <p:nvSpPr>
          <p:cNvPr id="546" name="Google Shape;546;p69"/>
          <p:cNvSpPr txBox="1"/>
          <p:nvPr/>
        </p:nvSpPr>
        <p:spPr>
          <a:xfrm>
            <a:off x="409575" y="3208275"/>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rgbClr val="000000"/>
                </a:highlight>
              </a:rPr>
              <a:t>P4</a:t>
            </a:r>
            <a:endParaRPr sz="1800">
              <a:solidFill>
                <a:schemeClr val="lt2"/>
              </a:solidFill>
              <a:highlight>
                <a:srgbClr val="000000"/>
              </a:highlight>
            </a:endParaRPr>
          </a:p>
        </p:txBody>
      </p:sp>
      <p:sp>
        <p:nvSpPr>
          <p:cNvPr id="547" name="Google Shape;547;p69"/>
          <p:cNvSpPr txBox="1"/>
          <p:nvPr/>
        </p:nvSpPr>
        <p:spPr>
          <a:xfrm>
            <a:off x="2125388" y="315735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P3</a:t>
            </a:r>
            <a:endParaRPr sz="1800">
              <a:solidFill>
                <a:schemeClr val="lt2"/>
              </a:solidFill>
              <a:highlight>
                <a:schemeClr val="lt1"/>
              </a:highlight>
            </a:endParaRPr>
          </a:p>
        </p:txBody>
      </p:sp>
      <p:sp>
        <p:nvSpPr>
          <p:cNvPr id="548" name="Google Shape;548;p69"/>
          <p:cNvSpPr txBox="1"/>
          <p:nvPr/>
        </p:nvSpPr>
        <p:spPr>
          <a:xfrm>
            <a:off x="3841225" y="315735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P2</a:t>
            </a:r>
            <a:endParaRPr sz="1800">
              <a:solidFill>
                <a:schemeClr val="lt2"/>
              </a:solidFill>
              <a:highlight>
                <a:schemeClr val="lt1"/>
              </a:highlight>
            </a:endParaRPr>
          </a:p>
        </p:txBody>
      </p:sp>
      <p:sp>
        <p:nvSpPr>
          <p:cNvPr id="549" name="Google Shape;549;p69"/>
          <p:cNvSpPr txBox="1"/>
          <p:nvPr/>
        </p:nvSpPr>
        <p:spPr>
          <a:xfrm>
            <a:off x="5460275" y="315735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P1</a:t>
            </a:r>
            <a:endParaRPr sz="1800">
              <a:solidFill>
                <a:schemeClr val="lt2"/>
              </a:solidFill>
              <a:highlight>
                <a:schemeClr val="lt1"/>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0"/>
          <p:cNvSpPr txBox="1">
            <a:spLocks noGrp="1"/>
          </p:cNvSpPr>
          <p:nvPr>
            <p:ph type="title"/>
          </p:nvPr>
        </p:nvSpPr>
        <p:spPr>
          <a:xfrm>
            <a:off x="409575" y="129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Execução do algoritmo Round Robin (2)</a:t>
            </a:r>
            <a:endParaRPr b="1"/>
          </a:p>
        </p:txBody>
      </p:sp>
      <p:pic>
        <p:nvPicPr>
          <p:cNvPr id="555" name="Google Shape;555;p70"/>
          <p:cNvPicPr preferRelativeResize="0"/>
          <p:nvPr/>
        </p:nvPicPr>
        <p:blipFill>
          <a:blip r:embed="rId3">
            <a:alphaModFix/>
          </a:blip>
          <a:stretch>
            <a:fillRect/>
          </a:stretch>
        </p:blipFill>
        <p:spPr>
          <a:xfrm>
            <a:off x="368825" y="2467525"/>
            <a:ext cx="8324850" cy="2305050"/>
          </a:xfrm>
          <a:prstGeom prst="rect">
            <a:avLst/>
          </a:prstGeom>
          <a:noFill/>
          <a:ln>
            <a:noFill/>
          </a:ln>
        </p:spPr>
      </p:pic>
      <p:sp>
        <p:nvSpPr>
          <p:cNvPr id="556" name="Google Shape;556;p70"/>
          <p:cNvSpPr txBox="1"/>
          <p:nvPr/>
        </p:nvSpPr>
        <p:spPr>
          <a:xfrm>
            <a:off x="674375" y="602125"/>
            <a:ext cx="72621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lt2"/>
              </a:solidFill>
            </a:endParaRPr>
          </a:p>
          <a:p>
            <a:pPr marL="0" lvl="0" indent="0" algn="l" rtl="0">
              <a:spcBef>
                <a:spcPts val="0"/>
              </a:spcBef>
              <a:spcAft>
                <a:spcPts val="0"/>
              </a:spcAft>
              <a:buNone/>
            </a:pPr>
            <a:r>
              <a:rPr lang="pt-BR" sz="1600">
                <a:solidFill>
                  <a:schemeClr val="lt2"/>
                </a:solidFill>
              </a:rPr>
              <a:t>Número de contas a pagar por pessoa:</a:t>
            </a:r>
            <a:endParaRPr sz="1600">
              <a:solidFill>
                <a:schemeClr val="lt2"/>
              </a:solidFill>
            </a:endParaRPr>
          </a:p>
          <a:p>
            <a:pPr marL="0" lvl="0" indent="0" algn="l" rtl="0">
              <a:spcBef>
                <a:spcPts val="0"/>
              </a:spcBef>
              <a:spcAft>
                <a:spcPts val="0"/>
              </a:spcAft>
              <a:buNone/>
            </a:pPr>
            <a:r>
              <a:rPr lang="pt-BR" sz="1600">
                <a:solidFill>
                  <a:schemeClr val="lt2"/>
                </a:solidFill>
              </a:rPr>
              <a:t>pessoa 1: três</a:t>
            </a:r>
            <a:endParaRPr sz="1600">
              <a:solidFill>
                <a:schemeClr val="lt2"/>
              </a:solidFill>
            </a:endParaRPr>
          </a:p>
          <a:p>
            <a:pPr marL="0" lvl="0" indent="0" algn="l" rtl="0">
              <a:spcBef>
                <a:spcPts val="0"/>
              </a:spcBef>
              <a:spcAft>
                <a:spcPts val="0"/>
              </a:spcAft>
              <a:buNone/>
            </a:pPr>
            <a:r>
              <a:rPr lang="pt-BR" sz="1600">
                <a:solidFill>
                  <a:schemeClr val="lt2"/>
                </a:solidFill>
              </a:rPr>
              <a:t>pessoa 2: uma</a:t>
            </a:r>
            <a:endParaRPr sz="1600">
              <a:solidFill>
                <a:schemeClr val="lt2"/>
              </a:solidFill>
            </a:endParaRPr>
          </a:p>
          <a:p>
            <a:pPr marL="0" lvl="0" indent="0" algn="l" rtl="0">
              <a:spcBef>
                <a:spcPts val="0"/>
              </a:spcBef>
              <a:spcAft>
                <a:spcPts val="0"/>
              </a:spcAft>
              <a:buNone/>
            </a:pPr>
            <a:r>
              <a:rPr lang="pt-BR" sz="1600">
                <a:solidFill>
                  <a:schemeClr val="lt2"/>
                </a:solidFill>
              </a:rPr>
              <a:t>pessoa 3: quatro</a:t>
            </a:r>
            <a:endParaRPr sz="1600">
              <a:solidFill>
                <a:schemeClr val="lt2"/>
              </a:solidFill>
            </a:endParaRPr>
          </a:p>
          <a:p>
            <a:pPr marL="0" lvl="0" indent="0" algn="l" rtl="0">
              <a:spcBef>
                <a:spcPts val="0"/>
              </a:spcBef>
              <a:spcAft>
                <a:spcPts val="0"/>
              </a:spcAft>
              <a:buNone/>
            </a:pPr>
            <a:r>
              <a:rPr lang="pt-BR" sz="1600">
                <a:solidFill>
                  <a:schemeClr val="lt2"/>
                </a:solidFill>
              </a:rPr>
              <a:t>pessoa 4: dois</a:t>
            </a:r>
            <a:endParaRPr sz="1600">
              <a:solidFill>
                <a:schemeClr val="lt2"/>
              </a:solidFill>
            </a:endParaRPr>
          </a:p>
          <a:p>
            <a:pPr marL="0" lvl="0" indent="0" algn="l" rtl="0">
              <a:spcBef>
                <a:spcPts val="0"/>
              </a:spcBef>
              <a:spcAft>
                <a:spcPts val="0"/>
              </a:spcAft>
              <a:buNone/>
            </a:pPr>
            <a:endParaRPr sz="1600">
              <a:solidFill>
                <a:schemeClr val="lt2"/>
              </a:solidFill>
            </a:endParaRPr>
          </a:p>
          <a:p>
            <a:pPr marL="0" lvl="0" indent="0" algn="l" rtl="0">
              <a:spcBef>
                <a:spcPts val="0"/>
              </a:spcBef>
              <a:spcAft>
                <a:spcPts val="0"/>
              </a:spcAft>
              <a:buNone/>
            </a:pPr>
            <a:endParaRPr sz="1600">
              <a:solidFill>
                <a:schemeClr val="lt2"/>
              </a:solidFill>
            </a:endParaRPr>
          </a:p>
          <a:p>
            <a:pPr marL="0" lvl="0" indent="0" algn="ctr" rtl="0">
              <a:spcBef>
                <a:spcPts val="0"/>
              </a:spcBef>
              <a:spcAft>
                <a:spcPts val="0"/>
              </a:spcAft>
              <a:buNone/>
            </a:pPr>
            <a:endParaRPr sz="1600"/>
          </a:p>
          <a:p>
            <a:pPr marL="0" lvl="0" indent="0" algn="l" rtl="0">
              <a:spcBef>
                <a:spcPts val="0"/>
              </a:spcBef>
              <a:spcAft>
                <a:spcPts val="0"/>
              </a:spcAft>
              <a:buNone/>
            </a:pPr>
            <a:endParaRPr sz="1600">
              <a:solidFill>
                <a:schemeClr val="lt2"/>
              </a:solidFill>
            </a:endParaRPr>
          </a:p>
        </p:txBody>
      </p:sp>
      <p:sp>
        <p:nvSpPr>
          <p:cNvPr id="557" name="Google Shape;557;p70"/>
          <p:cNvSpPr txBox="1"/>
          <p:nvPr/>
        </p:nvSpPr>
        <p:spPr>
          <a:xfrm>
            <a:off x="5430850" y="309625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rgbClr val="000000"/>
                </a:highlight>
              </a:rPr>
              <a:t>P1</a:t>
            </a:r>
            <a:endParaRPr sz="1800">
              <a:solidFill>
                <a:schemeClr val="lt2"/>
              </a:solidFill>
              <a:highlight>
                <a:srgbClr val="000000"/>
              </a:highlight>
            </a:endParaRPr>
          </a:p>
        </p:txBody>
      </p:sp>
      <p:sp>
        <p:nvSpPr>
          <p:cNvPr id="558" name="Google Shape;558;p70"/>
          <p:cNvSpPr txBox="1"/>
          <p:nvPr/>
        </p:nvSpPr>
        <p:spPr>
          <a:xfrm>
            <a:off x="3787563" y="309625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P2</a:t>
            </a:r>
            <a:endParaRPr sz="1800">
              <a:solidFill>
                <a:schemeClr val="lt2"/>
              </a:solidFill>
              <a:highlight>
                <a:schemeClr val="lt1"/>
              </a:highlight>
            </a:endParaRPr>
          </a:p>
        </p:txBody>
      </p:sp>
      <p:sp>
        <p:nvSpPr>
          <p:cNvPr id="559" name="Google Shape;559;p70"/>
          <p:cNvSpPr txBox="1"/>
          <p:nvPr/>
        </p:nvSpPr>
        <p:spPr>
          <a:xfrm>
            <a:off x="2144300" y="3096238"/>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P3</a:t>
            </a:r>
            <a:endParaRPr sz="1800">
              <a:solidFill>
                <a:schemeClr val="lt2"/>
              </a:solidFill>
              <a:highlight>
                <a:schemeClr val="lt1"/>
              </a:highlight>
            </a:endParaRPr>
          </a:p>
        </p:txBody>
      </p:sp>
      <p:sp>
        <p:nvSpPr>
          <p:cNvPr id="560" name="Google Shape;560;p70"/>
          <p:cNvSpPr txBox="1"/>
          <p:nvPr/>
        </p:nvSpPr>
        <p:spPr>
          <a:xfrm>
            <a:off x="501025" y="309625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P4</a:t>
            </a:r>
            <a:endParaRPr sz="1800">
              <a:solidFill>
                <a:schemeClr val="lt2"/>
              </a:solidFill>
              <a:highlight>
                <a:schemeClr val="lt1"/>
              </a:highlight>
            </a:endParaRPr>
          </a:p>
        </p:txBody>
      </p:sp>
      <p:sp>
        <p:nvSpPr>
          <p:cNvPr id="561" name="Google Shape;561;p70"/>
          <p:cNvSpPr/>
          <p:nvPr/>
        </p:nvSpPr>
        <p:spPr>
          <a:xfrm flipH="1">
            <a:off x="768188" y="2544550"/>
            <a:ext cx="621300" cy="500750"/>
          </a:xfrm>
          <a:prstGeom prst="flowChartMerg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a:t>2</a:t>
            </a:r>
            <a:endParaRPr sz="2000"/>
          </a:p>
        </p:txBody>
      </p:sp>
      <p:sp>
        <p:nvSpPr>
          <p:cNvPr id="562" name="Google Shape;562;p70"/>
          <p:cNvSpPr/>
          <p:nvPr/>
        </p:nvSpPr>
        <p:spPr>
          <a:xfrm flipH="1">
            <a:off x="5766838" y="2544550"/>
            <a:ext cx="621300" cy="500750"/>
          </a:xfrm>
          <a:prstGeom prst="flowChartMerg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a:t>3</a:t>
            </a:r>
            <a:endParaRPr sz="2000"/>
          </a:p>
        </p:txBody>
      </p:sp>
      <p:sp>
        <p:nvSpPr>
          <p:cNvPr id="563" name="Google Shape;563;p70"/>
          <p:cNvSpPr/>
          <p:nvPr/>
        </p:nvSpPr>
        <p:spPr>
          <a:xfrm flipH="1">
            <a:off x="2434413" y="2571750"/>
            <a:ext cx="621300" cy="500750"/>
          </a:xfrm>
          <a:prstGeom prst="flowChartMerg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a:t>4</a:t>
            </a:r>
            <a:endParaRPr sz="2000"/>
          </a:p>
        </p:txBody>
      </p:sp>
      <p:sp>
        <p:nvSpPr>
          <p:cNvPr id="564" name="Google Shape;564;p70"/>
          <p:cNvSpPr/>
          <p:nvPr/>
        </p:nvSpPr>
        <p:spPr>
          <a:xfrm flipH="1">
            <a:off x="4100638" y="2571750"/>
            <a:ext cx="621300" cy="500750"/>
          </a:xfrm>
          <a:prstGeom prst="flowChartMerg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a:p>
            <a:pPr marL="0" lvl="0" indent="0" algn="ctr" rtl="0">
              <a:spcBef>
                <a:spcPts val="0"/>
              </a:spcBef>
              <a:spcAft>
                <a:spcPts val="0"/>
              </a:spcAft>
              <a:buNone/>
            </a:pPr>
            <a:r>
              <a:rPr lang="pt-BR" sz="2000"/>
              <a:t>1</a:t>
            </a:r>
            <a:endParaRPr sz="2000"/>
          </a:p>
          <a:p>
            <a:pPr marL="0" lvl="0" indent="0" algn="ctr" rtl="0">
              <a:spcBef>
                <a:spcPts val="0"/>
              </a:spcBef>
              <a:spcAft>
                <a:spcPts val="0"/>
              </a:spcAft>
              <a:buNone/>
            </a:pP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Execução do algoritmo Round Robin (3)</a:t>
            </a:r>
            <a:endParaRPr b="1"/>
          </a:p>
          <a:p>
            <a:pPr marL="0" lvl="0" indent="0" algn="l" rtl="0">
              <a:spcBef>
                <a:spcPts val="0"/>
              </a:spcBef>
              <a:spcAft>
                <a:spcPts val="0"/>
              </a:spcAft>
              <a:buNone/>
            </a:pPr>
            <a:endParaRPr b="1"/>
          </a:p>
        </p:txBody>
      </p:sp>
      <p:sp>
        <p:nvSpPr>
          <p:cNvPr id="570" name="Google Shape;570;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pessoa 1 vai para o caixa com 3 contas</a:t>
            </a:r>
            <a:endParaRPr sz="1600"/>
          </a:p>
          <a:p>
            <a:pPr marL="0" lvl="0" indent="0" algn="l" rtl="0">
              <a:spcBef>
                <a:spcPts val="1200"/>
              </a:spcBef>
              <a:spcAft>
                <a:spcPts val="0"/>
              </a:spcAft>
              <a:buNone/>
            </a:pPr>
            <a:r>
              <a:rPr lang="pt-BR" sz="1600"/>
              <a:t>paga até 2 contas.</a:t>
            </a:r>
            <a:endParaRPr sz="1600"/>
          </a:p>
          <a:p>
            <a:pPr marL="0" lvl="0" indent="0" algn="l" rtl="0">
              <a:spcBef>
                <a:spcPts val="1200"/>
              </a:spcBef>
              <a:spcAft>
                <a:spcPts val="1200"/>
              </a:spcAft>
              <a:buNone/>
            </a:pPr>
            <a:endParaRPr sz="1600"/>
          </a:p>
        </p:txBody>
      </p:sp>
      <p:pic>
        <p:nvPicPr>
          <p:cNvPr id="571" name="Google Shape;571;p71"/>
          <p:cNvPicPr preferRelativeResize="0"/>
          <p:nvPr/>
        </p:nvPicPr>
        <p:blipFill>
          <a:blip r:embed="rId3">
            <a:alphaModFix/>
          </a:blip>
          <a:stretch>
            <a:fillRect/>
          </a:stretch>
        </p:blipFill>
        <p:spPr>
          <a:xfrm>
            <a:off x="337025" y="2571750"/>
            <a:ext cx="8469926" cy="2253150"/>
          </a:xfrm>
          <a:prstGeom prst="rect">
            <a:avLst/>
          </a:prstGeom>
          <a:noFill/>
          <a:ln>
            <a:noFill/>
          </a:ln>
        </p:spPr>
      </p:pic>
      <p:sp>
        <p:nvSpPr>
          <p:cNvPr id="572" name="Google Shape;572;p71"/>
          <p:cNvSpPr txBox="1"/>
          <p:nvPr/>
        </p:nvSpPr>
        <p:spPr>
          <a:xfrm>
            <a:off x="582500" y="311105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P4</a:t>
            </a:r>
            <a:endParaRPr sz="1800">
              <a:solidFill>
                <a:schemeClr val="lt2"/>
              </a:solidFill>
              <a:highlight>
                <a:schemeClr val="lt1"/>
              </a:highlight>
            </a:endParaRPr>
          </a:p>
        </p:txBody>
      </p:sp>
      <p:sp>
        <p:nvSpPr>
          <p:cNvPr id="573" name="Google Shape;573;p71"/>
          <p:cNvSpPr txBox="1"/>
          <p:nvPr/>
        </p:nvSpPr>
        <p:spPr>
          <a:xfrm>
            <a:off x="3777388" y="311105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P2</a:t>
            </a:r>
            <a:endParaRPr sz="1800">
              <a:solidFill>
                <a:schemeClr val="lt2"/>
              </a:solidFill>
              <a:highlight>
                <a:schemeClr val="lt1"/>
              </a:highlight>
            </a:endParaRPr>
          </a:p>
        </p:txBody>
      </p:sp>
      <p:sp>
        <p:nvSpPr>
          <p:cNvPr id="574" name="Google Shape;574;p71"/>
          <p:cNvSpPr txBox="1"/>
          <p:nvPr/>
        </p:nvSpPr>
        <p:spPr>
          <a:xfrm>
            <a:off x="2179938" y="3111038"/>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P3</a:t>
            </a:r>
            <a:endParaRPr sz="1800">
              <a:solidFill>
                <a:schemeClr val="lt2"/>
              </a:solidFill>
              <a:highlight>
                <a:schemeClr val="lt1"/>
              </a:highlight>
            </a:endParaRPr>
          </a:p>
        </p:txBody>
      </p:sp>
      <p:sp>
        <p:nvSpPr>
          <p:cNvPr id="575" name="Google Shape;575;p71"/>
          <p:cNvSpPr txBox="1"/>
          <p:nvPr/>
        </p:nvSpPr>
        <p:spPr>
          <a:xfrm>
            <a:off x="5868800" y="311105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rgbClr val="000000"/>
                </a:highlight>
              </a:rPr>
              <a:t>P1</a:t>
            </a:r>
            <a:endParaRPr sz="1800">
              <a:solidFill>
                <a:schemeClr val="lt2"/>
              </a:solidFill>
              <a:highlight>
                <a:srgbClr val="000000"/>
              </a:highlight>
            </a:endParaRPr>
          </a:p>
        </p:txBody>
      </p:sp>
      <p:sp>
        <p:nvSpPr>
          <p:cNvPr id="576" name="Google Shape;576;p71"/>
          <p:cNvSpPr txBox="1"/>
          <p:nvPr/>
        </p:nvSpPr>
        <p:spPr>
          <a:xfrm>
            <a:off x="6592100" y="2629825"/>
            <a:ext cx="303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solidFill>
                  <a:srgbClr val="FF0000"/>
                </a:solidFill>
              </a:rPr>
              <a:t>-2</a:t>
            </a:r>
            <a:endParaRPr sz="18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Execução do algoritmo Round Robin (4)</a:t>
            </a:r>
            <a:endParaRPr b="1"/>
          </a:p>
        </p:txBody>
      </p:sp>
      <p:sp>
        <p:nvSpPr>
          <p:cNvPr id="582" name="Google Shape;582;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pt-BR" sz="1600"/>
              <a:t>pessoa 1 vai pro final da fila com uma conta restante</a:t>
            </a:r>
            <a:endParaRPr sz="1600"/>
          </a:p>
        </p:txBody>
      </p:sp>
      <p:pic>
        <p:nvPicPr>
          <p:cNvPr id="583" name="Google Shape;583;p72"/>
          <p:cNvPicPr preferRelativeResize="0"/>
          <p:nvPr/>
        </p:nvPicPr>
        <p:blipFill>
          <a:blip r:embed="rId3">
            <a:alphaModFix/>
          </a:blip>
          <a:stretch>
            <a:fillRect/>
          </a:stretch>
        </p:blipFill>
        <p:spPr>
          <a:xfrm>
            <a:off x="477625" y="1874400"/>
            <a:ext cx="7876200" cy="2155950"/>
          </a:xfrm>
          <a:prstGeom prst="rect">
            <a:avLst/>
          </a:prstGeom>
          <a:noFill/>
          <a:ln>
            <a:noFill/>
          </a:ln>
        </p:spPr>
      </p:pic>
      <p:sp>
        <p:nvSpPr>
          <p:cNvPr id="584" name="Google Shape;584;p72"/>
          <p:cNvSpPr txBox="1"/>
          <p:nvPr/>
        </p:nvSpPr>
        <p:spPr>
          <a:xfrm>
            <a:off x="643800" y="2463425"/>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rgbClr val="000000"/>
                </a:highlight>
              </a:rPr>
              <a:t>P1</a:t>
            </a:r>
            <a:endParaRPr sz="1800">
              <a:solidFill>
                <a:schemeClr val="lt2"/>
              </a:solidFill>
              <a:highlight>
                <a:srgbClr val="000000"/>
              </a:highlight>
            </a:endParaRPr>
          </a:p>
        </p:txBody>
      </p:sp>
      <p:sp>
        <p:nvSpPr>
          <p:cNvPr id="585" name="Google Shape;585;p72"/>
          <p:cNvSpPr txBox="1"/>
          <p:nvPr/>
        </p:nvSpPr>
        <p:spPr>
          <a:xfrm>
            <a:off x="3722975" y="2463413"/>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P3</a:t>
            </a:r>
            <a:endParaRPr sz="1800">
              <a:solidFill>
                <a:schemeClr val="lt2"/>
              </a:solidFill>
              <a:highlight>
                <a:schemeClr val="lt1"/>
              </a:highlight>
            </a:endParaRPr>
          </a:p>
        </p:txBody>
      </p:sp>
      <p:sp>
        <p:nvSpPr>
          <p:cNvPr id="586" name="Google Shape;586;p72"/>
          <p:cNvSpPr txBox="1"/>
          <p:nvPr/>
        </p:nvSpPr>
        <p:spPr>
          <a:xfrm>
            <a:off x="5202938" y="257175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P2</a:t>
            </a:r>
            <a:endParaRPr sz="1800">
              <a:solidFill>
                <a:schemeClr val="lt2"/>
              </a:solidFill>
              <a:highlight>
                <a:schemeClr val="lt1"/>
              </a:highlight>
            </a:endParaRPr>
          </a:p>
        </p:txBody>
      </p:sp>
      <p:sp>
        <p:nvSpPr>
          <p:cNvPr id="587" name="Google Shape;587;p72"/>
          <p:cNvSpPr txBox="1"/>
          <p:nvPr/>
        </p:nvSpPr>
        <p:spPr>
          <a:xfrm>
            <a:off x="2183375" y="241845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P4</a:t>
            </a:r>
            <a:endParaRPr sz="1800">
              <a:solidFill>
                <a:schemeClr val="lt2"/>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Máquina de turing</a:t>
            </a:r>
            <a:endParaRPr b="1"/>
          </a:p>
        </p:txBody>
      </p:sp>
      <p:sp>
        <p:nvSpPr>
          <p:cNvPr id="114" name="Google Shape;114;p19"/>
          <p:cNvSpPr txBox="1"/>
          <p:nvPr/>
        </p:nvSpPr>
        <p:spPr>
          <a:xfrm>
            <a:off x="311700" y="1051325"/>
            <a:ext cx="49032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[Figura: Ilustração da máquina de turing]</a:t>
            </a:r>
            <a:endParaRPr sz="1000">
              <a:solidFill>
                <a:schemeClr val="accent3"/>
              </a:solidFill>
            </a:endParaRPr>
          </a:p>
        </p:txBody>
      </p:sp>
      <p:sp>
        <p:nvSpPr>
          <p:cNvPr id="115" name="Google Shape;115;p19"/>
          <p:cNvSpPr txBox="1"/>
          <p:nvPr/>
        </p:nvSpPr>
        <p:spPr>
          <a:xfrm>
            <a:off x="311700" y="4731200"/>
            <a:ext cx="31491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Fonte: La Naturaleza del Software, 2017</a:t>
            </a:r>
            <a:endParaRPr sz="1000">
              <a:solidFill>
                <a:schemeClr val="accent3"/>
              </a:solidFill>
            </a:endParaRPr>
          </a:p>
        </p:txBody>
      </p:sp>
      <p:sp>
        <p:nvSpPr>
          <p:cNvPr id="116" name="Google Shape;116;p19"/>
          <p:cNvSpPr txBox="1"/>
          <p:nvPr/>
        </p:nvSpPr>
        <p:spPr>
          <a:xfrm>
            <a:off x="6708650" y="1407025"/>
            <a:ext cx="22452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Máquina teórica</a:t>
            </a:r>
            <a:endParaRPr sz="1600">
              <a:solidFill>
                <a:schemeClr val="lt2"/>
              </a:solidFill>
            </a:endParaRPr>
          </a:p>
        </p:txBody>
      </p:sp>
      <p:sp>
        <p:nvSpPr>
          <p:cNvPr id="117" name="Google Shape;117;p19"/>
          <p:cNvSpPr txBox="1"/>
          <p:nvPr/>
        </p:nvSpPr>
        <p:spPr>
          <a:xfrm>
            <a:off x="6708650" y="2011825"/>
            <a:ext cx="243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Turing Complete</a:t>
            </a:r>
            <a:endParaRPr sz="1600">
              <a:solidFill>
                <a:schemeClr val="lt2"/>
              </a:solidFill>
            </a:endParaRPr>
          </a:p>
        </p:txBody>
      </p:sp>
      <p:sp>
        <p:nvSpPr>
          <p:cNvPr id="118" name="Google Shape;118;p19"/>
          <p:cNvSpPr txBox="1"/>
          <p:nvPr/>
        </p:nvSpPr>
        <p:spPr>
          <a:xfrm>
            <a:off x="6708650" y="3327725"/>
            <a:ext cx="2435400" cy="14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Dispositivo computacional com capacidade de computação máxima</a:t>
            </a:r>
            <a:endParaRPr sz="1600">
              <a:solidFill>
                <a:schemeClr val="lt2"/>
              </a:solidFill>
            </a:endParaRPr>
          </a:p>
        </p:txBody>
      </p:sp>
      <p:sp>
        <p:nvSpPr>
          <p:cNvPr id="119" name="Google Shape;119;p19"/>
          <p:cNvSpPr txBox="1"/>
          <p:nvPr/>
        </p:nvSpPr>
        <p:spPr>
          <a:xfrm>
            <a:off x="6708650" y="2669775"/>
            <a:ext cx="243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Funções computáveis</a:t>
            </a:r>
            <a:endParaRPr sz="1600">
              <a:solidFill>
                <a:schemeClr val="lt2"/>
              </a:solidFill>
            </a:endParaRPr>
          </a:p>
        </p:txBody>
      </p:sp>
      <p:pic>
        <p:nvPicPr>
          <p:cNvPr id="120" name="Google Shape;120;p19"/>
          <p:cNvPicPr preferRelativeResize="0"/>
          <p:nvPr/>
        </p:nvPicPr>
        <p:blipFill rotWithShape="1">
          <a:blip r:embed="rId3">
            <a:alphaModFix/>
          </a:blip>
          <a:srcRect l="17123" r="17117"/>
          <a:stretch/>
        </p:blipFill>
        <p:spPr>
          <a:xfrm>
            <a:off x="411275" y="1334600"/>
            <a:ext cx="5703675" cy="34694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Execução do algoritmo Round Robin (5)</a:t>
            </a:r>
            <a:endParaRPr b="1"/>
          </a:p>
        </p:txBody>
      </p:sp>
      <p:sp>
        <p:nvSpPr>
          <p:cNvPr id="593" name="Google Shape;593;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a pessoa 2 vai para o caixa com 1 conta</a:t>
            </a:r>
            <a:endParaRPr sz="1600"/>
          </a:p>
          <a:p>
            <a:pPr marL="0" lvl="0" indent="0" algn="l" rtl="0">
              <a:spcBef>
                <a:spcPts val="1200"/>
              </a:spcBef>
              <a:spcAft>
                <a:spcPts val="1200"/>
              </a:spcAft>
              <a:buNone/>
            </a:pPr>
            <a:r>
              <a:rPr lang="pt-BR" sz="1600"/>
              <a:t>paga até 2 contas, e sai da fila.</a:t>
            </a:r>
            <a:endParaRPr sz="1600"/>
          </a:p>
        </p:txBody>
      </p:sp>
      <p:pic>
        <p:nvPicPr>
          <p:cNvPr id="594" name="Google Shape;594;p73"/>
          <p:cNvPicPr preferRelativeResize="0"/>
          <p:nvPr/>
        </p:nvPicPr>
        <p:blipFill>
          <a:blip r:embed="rId3">
            <a:alphaModFix/>
          </a:blip>
          <a:stretch>
            <a:fillRect/>
          </a:stretch>
        </p:blipFill>
        <p:spPr>
          <a:xfrm>
            <a:off x="376225" y="2380463"/>
            <a:ext cx="8391525" cy="2371725"/>
          </a:xfrm>
          <a:prstGeom prst="rect">
            <a:avLst/>
          </a:prstGeom>
          <a:noFill/>
          <a:ln>
            <a:noFill/>
          </a:ln>
        </p:spPr>
      </p:pic>
      <p:sp>
        <p:nvSpPr>
          <p:cNvPr id="595" name="Google Shape;595;p73"/>
          <p:cNvSpPr txBox="1"/>
          <p:nvPr/>
        </p:nvSpPr>
        <p:spPr>
          <a:xfrm>
            <a:off x="376225" y="289120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rgbClr val="000000"/>
                </a:highlight>
              </a:rPr>
              <a:t>P1</a:t>
            </a:r>
            <a:endParaRPr sz="1800">
              <a:solidFill>
                <a:schemeClr val="lt2"/>
              </a:solidFill>
              <a:highlight>
                <a:srgbClr val="000000"/>
              </a:highlight>
            </a:endParaRPr>
          </a:p>
        </p:txBody>
      </p:sp>
      <p:sp>
        <p:nvSpPr>
          <p:cNvPr id="596" name="Google Shape;596;p73"/>
          <p:cNvSpPr txBox="1"/>
          <p:nvPr/>
        </p:nvSpPr>
        <p:spPr>
          <a:xfrm>
            <a:off x="2013950" y="2968425"/>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P4</a:t>
            </a:r>
            <a:endParaRPr sz="1800">
              <a:solidFill>
                <a:schemeClr val="lt2"/>
              </a:solidFill>
              <a:highlight>
                <a:schemeClr val="lt1"/>
              </a:highlight>
            </a:endParaRPr>
          </a:p>
        </p:txBody>
      </p:sp>
      <p:sp>
        <p:nvSpPr>
          <p:cNvPr id="597" name="Google Shape;597;p73"/>
          <p:cNvSpPr txBox="1"/>
          <p:nvPr/>
        </p:nvSpPr>
        <p:spPr>
          <a:xfrm>
            <a:off x="3651675" y="2968413"/>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P3</a:t>
            </a:r>
            <a:endParaRPr sz="1800">
              <a:solidFill>
                <a:schemeClr val="lt2"/>
              </a:solidFill>
              <a:highlight>
                <a:schemeClr val="lt1"/>
              </a:highlight>
            </a:endParaRPr>
          </a:p>
        </p:txBody>
      </p:sp>
      <p:sp>
        <p:nvSpPr>
          <p:cNvPr id="598" name="Google Shape;598;p73"/>
          <p:cNvSpPr txBox="1"/>
          <p:nvPr/>
        </p:nvSpPr>
        <p:spPr>
          <a:xfrm>
            <a:off x="5702013" y="2968425"/>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P2</a:t>
            </a:r>
            <a:endParaRPr sz="1800">
              <a:solidFill>
                <a:schemeClr val="lt2"/>
              </a:solidFill>
              <a:highlight>
                <a:schemeClr val="lt1"/>
              </a:highlight>
            </a:endParaRPr>
          </a:p>
        </p:txBody>
      </p:sp>
      <p:sp>
        <p:nvSpPr>
          <p:cNvPr id="599" name="Google Shape;599;p73"/>
          <p:cNvSpPr txBox="1"/>
          <p:nvPr/>
        </p:nvSpPr>
        <p:spPr>
          <a:xfrm>
            <a:off x="6571475" y="2429500"/>
            <a:ext cx="303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solidFill>
                  <a:srgbClr val="FF0000"/>
                </a:solidFill>
              </a:rPr>
              <a:t>-1</a:t>
            </a:r>
            <a:endParaRPr sz="18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Execução do algoritmo Round Robin (6)</a:t>
            </a:r>
            <a:endParaRPr b="1"/>
          </a:p>
        </p:txBody>
      </p:sp>
      <p:sp>
        <p:nvSpPr>
          <p:cNvPr id="605" name="Google Shape;605;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a pessoa 3 vai para o caixa com 4 contas</a:t>
            </a:r>
            <a:endParaRPr sz="1600"/>
          </a:p>
          <a:p>
            <a:pPr marL="0" lvl="0" indent="0" algn="l" rtl="0">
              <a:spcBef>
                <a:spcPts val="1200"/>
              </a:spcBef>
              <a:spcAft>
                <a:spcPts val="1200"/>
              </a:spcAft>
              <a:buNone/>
            </a:pPr>
            <a:r>
              <a:rPr lang="pt-BR" sz="1600"/>
              <a:t>paga até 2, e vai pro final da fila com 2 contas.</a:t>
            </a:r>
            <a:endParaRPr sz="1600"/>
          </a:p>
        </p:txBody>
      </p:sp>
      <p:pic>
        <p:nvPicPr>
          <p:cNvPr id="606" name="Google Shape;606;p74"/>
          <p:cNvPicPr preferRelativeResize="0"/>
          <p:nvPr/>
        </p:nvPicPr>
        <p:blipFill>
          <a:blip r:embed="rId3">
            <a:alphaModFix/>
          </a:blip>
          <a:stretch>
            <a:fillRect/>
          </a:stretch>
        </p:blipFill>
        <p:spPr>
          <a:xfrm>
            <a:off x="1196200" y="2340400"/>
            <a:ext cx="6629400" cy="2381250"/>
          </a:xfrm>
          <a:prstGeom prst="rect">
            <a:avLst/>
          </a:prstGeom>
          <a:noFill/>
          <a:ln>
            <a:noFill/>
          </a:ln>
        </p:spPr>
      </p:pic>
      <p:sp>
        <p:nvSpPr>
          <p:cNvPr id="607" name="Google Shape;607;p74"/>
          <p:cNvSpPr txBox="1"/>
          <p:nvPr/>
        </p:nvSpPr>
        <p:spPr>
          <a:xfrm>
            <a:off x="5057225" y="3110988"/>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P3</a:t>
            </a:r>
            <a:endParaRPr sz="1800">
              <a:solidFill>
                <a:schemeClr val="lt2"/>
              </a:solidFill>
              <a:highlight>
                <a:schemeClr val="lt1"/>
              </a:highlight>
            </a:endParaRPr>
          </a:p>
        </p:txBody>
      </p:sp>
      <p:sp>
        <p:nvSpPr>
          <p:cNvPr id="608" name="Google Shape;608;p74"/>
          <p:cNvSpPr txBox="1"/>
          <p:nvPr/>
        </p:nvSpPr>
        <p:spPr>
          <a:xfrm>
            <a:off x="2928150" y="3110988"/>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P4</a:t>
            </a:r>
            <a:endParaRPr sz="1800">
              <a:solidFill>
                <a:schemeClr val="lt2"/>
              </a:solidFill>
              <a:highlight>
                <a:schemeClr val="lt1"/>
              </a:highlight>
            </a:endParaRPr>
          </a:p>
        </p:txBody>
      </p:sp>
      <p:sp>
        <p:nvSpPr>
          <p:cNvPr id="609" name="Google Shape;609;p74"/>
          <p:cNvSpPr txBox="1"/>
          <p:nvPr/>
        </p:nvSpPr>
        <p:spPr>
          <a:xfrm>
            <a:off x="1196200" y="3003225"/>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rgbClr val="000000"/>
                </a:highlight>
              </a:rPr>
              <a:t>P1</a:t>
            </a:r>
            <a:endParaRPr sz="1800">
              <a:solidFill>
                <a:schemeClr val="lt2"/>
              </a:solidFill>
              <a:highlight>
                <a:srgbClr val="000000"/>
              </a:highlight>
            </a:endParaRPr>
          </a:p>
        </p:txBody>
      </p:sp>
      <p:sp>
        <p:nvSpPr>
          <p:cNvPr id="610" name="Google Shape;610;p74"/>
          <p:cNvSpPr txBox="1"/>
          <p:nvPr/>
        </p:nvSpPr>
        <p:spPr>
          <a:xfrm>
            <a:off x="5868675" y="2402025"/>
            <a:ext cx="303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solidFill>
                  <a:srgbClr val="FF0000"/>
                </a:solidFill>
              </a:rPr>
              <a:t>-2</a:t>
            </a:r>
            <a:endParaRPr sz="18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Execução do algoritmo Round Robin (7)</a:t>
            </a:r>
            <a:endParaRPr b="1"/>
          </a:p>
        </p:txBody>
      </p:sp>
      <p:sp>
        <p:nvSpPr>
          <p:cNvPr id="616" name="Google Shape;616;p75"/>
          <p:cNvSpPr txBox="1">
            <a:spLocks noGrp="1"/>
          </p:cNvSpPr>
          <p:nvPr>
            <p:ph type="body" idx="1"/>
          </p:nvPr>
        </p:nvSpPr>
        <p:spPr>
          <a:xfrm>
            <a:off x="311688" y="11117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a pessoa 4 vai para o caixa com 2 contas</a:t>
            </a:r>
            <a:endParaRPr sz="1600"/>
          </a:p>
          <a:p>
            <a:pPr marL="0" lvl="0" indent="0" algn="l" rtl="0">
              <a:spcBef>
                <a:spcPts val="1200"/>
              </a:spcBef>
              <a:spcAft>
                <a:spcPts val="1200"/>
              </a:spcAft>
              <a:buNone/>
            </a:pPr>
            <a:r>
              <a:rPr lang="pt-BR" sz="1600"/>
              <a:t>paga até 2 contas e sai da fila.</a:t>
            </a:r>
            <a:endParaRPr sz="1600"/>
          </a:p>
        </p:txBody>
      </p:sp>
      <p:pic>
        <p:nvPicPr>
          <p:cNvPr id="617" name="Google Shape;617;p75"/>
          <p:cNvPicPr preferRelativeResize="0"/>
          <p:nvPr/>
        </p:nvPicPr>
        <p:blipFill>
          <a:blip r:embed="rId3">
            <a:alphaModFix/>
          </a:blip>
          <a:stretch>
            <a:fillRect/>
          </a:stretch>
        </p:blipFill>
        <p:spPr>
          <a:xfrm>
            <a:off x="1309100" y="2318013"/>
            <a:ext cx="6715125" cy="2352675"/>
          </a:xfrm>
          <a:prstGeom prst="rect">
            <a:avLst/>
          </a:prstGeom>
          <a:noFill/>
          <a:ln>
            <a:noFill/>
          </a:ln>
        </p:spPr>
      </p:pic>
      <p:sp>
        <p:nvSpPr>
          <p:cNvPr id="618" name="Google Shape;618;p75"/>
          <p:cNvSpPr txBox="1"/>
          <p:nvPr/>
        </p:nvSpPr>
        <p:spPr>
          <a:xfrm>
            <a:off x="5016100" y="3110988"/>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P3</a:t>
            </a:r>
            <a:endParaRPr sz="1800">
              <a:solidFill>
                <a:schemeClr val="lt2"/>
              </a:solidFill>
              <a:highlight>
                <a:schemeClr val="lt1"/>
              </a:highlight>
            </a:endParaRPr>
          </a:p>
        </p:txBody>
      </p:sp>
      <p:sp>
        <p:nvSpPr>
          <p:cNvPr id="619" name="Google Shape;619;p75"/>
          <p:cNvSpPr txBox="1"/>
          <p:nvPr/>
        </p:nvSpPr>
        <p:spPr>
          <a:xfrm>
            <a:off x="1309100" y="2948013"/>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P3</a:t>
            </a:r>
            <a:endParaRPr sz="1800">
              <a:solidFill>
                <a:schemeClr val="lt2"/>
              </a:solidFill>
              <a:highlight>
                <a:schemeClr val="lt1"/>
              </a:highlight>
            </a:endParaRPr>
          </a:p>
        </p:txBody>
      </p:sp>
      <p:sp>
        <p:nvSpPr>
          <p:cNvPr id="620" name="Google Shape;620;p75"/>
          <p:cNvSpPr txBox="1"/>
          <p:nvPr/>
        </p:nvSpPr>
        <p:spPr>
          <a:xfrm>
            <a:off x="2897125" y="2988775"/>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rgbClr val="000000"/>
                </a:highlight>
              </a:rPr>
              <a:t>P1</a:t>
            </a:r>
            <a:endParaRPr sz="1800">
              <a:solidFill>
                <a:schemeClr val="lt2"/>
              </a:solidFill>
              <a:highlight>
                <a:srgbClr val="000000"/>
              </a:highlight>
            </a:endParaRPr>
          </a:p>
        </p:txBody>
      </p:sp>
      <p:sp>
        <p:nvSpPr>
          <p:cNvPr id="621" name="Google Shape;621;p75"/>
          <p:cNvSpPr txBox="1"/>
          <p:nvPr/>
        </p:nvSpPr>
        <p:spPr>
          <a:xfrm>
            <a:off x="5939975" y="2391825"/>
            <a:ext cx="303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solidFill>
                  <a:srgbClr val="FF0000"/>
                </a:solidFill>
              </a:rPr>
              <a:t>-2</a:t>
            </a:r>
            <a:endParaRPr sz="18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6"/>
          <p:cNvSpPr txBox="1">
            <a:spLocks noGrp="1"/>
          </p:cNvSpPr>
          <p:nvPr>
            <p:ph type="title"/>
          </p:nvPr>
        </p:nvSpPr>
        <p:spPr>
          <a:xfrm>
            <a:off x="311700" y="485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Execução do algoritmo Round Robin (8)</a:t>
            </a:r>
            <a:endParaRPr b="1"/>
          </a:p>
        </p:txBody>
      </p:sp>
      <p:sp>
        <p:nvSpPr>
          <p:cNvPr id="627" name="Google Shape;627;p76"/>
          <p:cNvSpPr txBox="1">
            <a:spLocks noGrp="1"/>
          </p:cNvSpPr>
          <p:nvPr>
            <p:ph type="body" idx="1"/>
          </p:nvPr>
        </p:nvSpPr>
        <p:spPr>
          <a:xfrm>
            <a:off x="311700" y="1058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a pessoa 1 vai para o caixa com uma conta </a:t>
            </a:r>
            <a:endParaRPr sz="1600"/>
          </a:p>
          <a:p>
            <a:pPr marL="0" lvl="0" indent="0" algn="l" rtl="0">
              <a:spcBef>
                <a:spcPts val="1200"/>
              </a:spcBef>
              <a:spcAft>
                <a:spcPts val="1200"/>
              </a:spcAft>
              <a:buNone/>
            </a:pPr>
            <a:r>
              <a:rPr lang="pt-BR" sz="1600"/>
              <a:t>paga até 2 e sai da fila.</a:t>
            </a:r>
            <a:endParaRPr sz="1600"/>
          </a:p>
        </p:txBody>
      </p:sp>
      <p:pic>
        <p:nvPicPr>
          <p:cNvPr id="628" name="Google Shape;628;p76"/>
          <p:cNvPicPr preferRelativeResize="0"/>
          <p:nvPr/>
        </p:nvPicPr>
        <p:blipFill>
          <a:blip r:embed="rId3">
            <a:alphaModFix/>
          </a:blip>
          <a:stretch>
            <a:fillRect/>
          </a:stretch>
        </p:blipFill>
        <p:spPr>
          <a:xfrm>
            <a:off x="2420100" y="2144350"/>
            <a:ext cx="4914900" cy="2362200"/>
          </a:xfrm>
          <a:prstGeom prst="rect">
            <a:avLst/>
          </a:prstGeom>
          <a:noFill/>
          <a:ln>
            <a:noFill/>
          </a:ln>
        </p:spPr>
      </p:pic>
      <p:sp>
        <p:nvSpPr>
          <p:cNvPr id="629" name="Google Shape;629;p76"/>
          <p:cNvSpPr txBox="1"/>
          <p:nvPr/>
        </p:nvSpPr>
        <p:spPr>
          <a:xfrm>
            <a:off x="4434425" y="290730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rgbClr val="000000"/>
                </a:highlight>
              </a:rPr>
              <a:t>P1</a:t>
            </a:r>
            <a:endParaRPr sz="1800">
              <a:solidFill>
                <a:schemeClr val="lt2"/>
              </a:solidFill>
              <a:highlight>
                <a:srgbClr val="000000"/>
              </a:highlight>
            </a:endParaRPr>
          </a:p>
        </p:txBody>
      </p:sp>
      <p:sp>
        <p:nvSpPr>
          <p:cNvPr id="630" name="Google Shape;630;p76"/>
          <p:cNvSpPr txBox="1"/>
          <p:nvPr/>
        </p:nvSpPr>
        <p:spPr>
          <a:xfrm>
            <a:off x="2348825" y="2856375"/>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P3</a:t>
            </a:r>
            <a:endParaRPr sz="1800">
              <a:solidFill>
                <a:schemeClr val="lt2"/>
              </a:solidFill>
              <a:highlight>
                <a:schemeClr val="lt1"/>
              </a:highlight>
            </a:endParaRPr>
          </a:p>
        </p:txBody>
      </p:sp>
      <p:sp>
        <p:nvSpPr>
          <p:cNvPr id="631" name="Google Shape;631;p76"/>
          <p:cNvSpPr txBox="1"/>
          <p:nvPr/>
        </p:nvSpPr>
        <p:spPr>
          <a:xfrm>
            <a:off x="5267750" y="2144350"/>
            <a:ext cx="303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solidFill>
                  <a:srgbClr val="FF0000"/>
                </a:solidFill>
              </a:rPr>
              <a:t>-2</a:t>
            </a:r>
            <a:endParaRPr sz="18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7"/>
          <p:cNvSpPr txBox="1">
            <a:spLocks noGrp="1"/>
          </p:cNvSpPr>
          <p:nvPr>
            <p:ph type="title"/>
          </p:nvPr>
        </p:nvSpPr>
        <p:spPr>
          <a:xfrm>
            <a:off x="413550" y="57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Execução do algoritmo Round Robin (9)</a:t>
            </a:r>
            <a:endParaRPr b="1"/>
          </a:p>
        </p:txBody>
      </p:sp>
      <p:sp>
        <p:nvSpPr>
          <p:cNvPr id="637" name="Google Shape;637;p77"/>
          <p:cNvSpPr txBox="1">
            <a:spLocks noGrp="1"/>
          </p:cNvSpPr>
          <p:nvPr>
            <p:ph type="body" idx="1"/>
          </p:nvPr>
        </p:nvSpPr>
        <p:spPr>
          <a:xfrm>
            <a:off x="362625" y="1081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 a pessoa  3 vai para o caixa com 2 contas</a:t>
            </a:r>
            <a:endParaRPr sz="1600"/>
          </a:p>
          <a:p>
            <a:pPr marL="0" lvl="0" indent="0" algn="l" rtl="0">
              <a:spcBef>
                <a:spcPts val="1200"/>
              </a:spcBef>
              <a:spcAft>
                <a:spcPts val="1200"/>
              </a:spcAft>
              <a:buNone/>
            </a:pPr>
            <a:r>
              <a:rPr lang="pt-BR" sz="1600"/>
              <a:t> paga até 2 contas, e  sai da fila.                                           Fim do algoritmo</a:t>
            </a:r>
            <a:endParaRPr sz="1600"/>
          </a:p>
        </p:txBody>
      </p:sp>
      <p:pic>
        <p:nvPicPr>
          <p:cNvPr id="638" name="Google Shape;638;p77"/>
          <p:cNvPicPr preferRelativeResize="0"/>
          <p:nvPr/>
        </p:nvPicPr>
        <p:blipFill>
          <a:blip r:embed="rId3">
            <a:alphaModFix/>
          </a:blip>
          <a:stretch>
            <a:fillRect/>
          </a:stretch>
        </p:blipFill>
        <p:spPr>
          <a:xfrm>
            <a:off x="2951975" y="2163327"/>
            <a:ext cx="3240050" cy="2654900"/>
          </a:xfrm>
          <a:prstGeom prst="rect">
            <a:avLst/>
          </a:prstGeom>
          <a:noFill/>
          <a:ln>
            <a:noFill/>
          </a:ln>
        </p:spPr>
      </p:pic>
      <p:sp>
        <p:nvSpPr>
          <p:cNvPr id="639" name="Google Shape;639;p77"/>
          <p:cNvSpPr txBox="1"/>
          <p:nvPr/>
        </p:nvSpPr>
        <p:spPr>
          <a:xfrm>
            <a:off x="2868275" y="2907300"/>
            <a:ext cx="723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chemeClr val="lt2"/>
                </a:solidFill>
                <a:highlight>
                  <a:schemeClr val="lt1"/>
                </a:highlight>
              </a:rPr>
              <a:t>P3</a:t>
            </a:r>
            <a:endParaRPr sz="1800">
              <a:solidFill>
                <a:schemeClr val="lt2"/>
              </a:solidFill>
              <a:highlight>
                <a:schemeClr val="lt1"/>
              </a:highlight>
            </a:endParaRPr>
          </a:p>
        </p:txBody>
      </p:sp>
      <p:sp>
        <p:nvSpPr>
          <p:cNvPr id="640" name="Google Shape;640;p77"/>
          <p:cNvSpPr txBox="1"/>
          <p:nvPr/>
        </p:nvSpPr>
        <p:spPr>
          <a:xfrm>
            <a:off x="3852025" y="2228850"/>
            <a:ext cx="303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solidFill>
                  <a:srgbClr val="FF0000"/>
                </a:solidFill>
              </a:rPr>
              <a:t>-2</a:t>
            </a:r>
            <a:endParaRPr sz="18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8"/>
          <p:cNvSpPr txBox="1">
            <a:spLocks noGrp="1"/>
          </p:cNvSpPr>
          <p:nvPr>
            <p:ph type="title"/>
          </p:nvPr>
        </p:nvSpPr>
        <p:spPr>
          <a:xfrm>
            <a:off x="29802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Priority Scheduling</a:t>
            </a:r>
            <a:endParaRPr/>
          </a:p>
        </p:txBody>
      </p:sp>
      <p:sp>
        <p:nvSpPr>
          <p:cNvPr id="646" name="Google Shape;646;p78"/>
          <p:cNvSpPr txBox="1">
            <a:spLocks noGrp="1"/>
          </p:cNvSpPr>
          <p:nvPr>
            <p:ph type="body" idx="1"/>
          </p:nvPr>
        </p:nvSpPr>
        <p:spPr>
          <a:xfrm>
            <a:off x="311700" y="1183100"/>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pt-BR" sz="1600"/>
              <a:t>Algoritmo não preemptivo e um dos algoritmos de agendamento mais comuns em sistemas em lote</a:t>
            </a:r>
            <a:endParaRPr sz="1600"/>
          </a:p>
          <a:p>
            <a:pPr marL="457200" lvl="0" indent="-330200" algn="l" rtl="0">
              <a:spcBef>
                <a:spcPts val="0"/>
              </a:spcBef>
              <a:spcAft>
                <a:spcPts val="0"/>
              </a:spcAft>
              <a:buSzPts val="1600"/>
              <a:buChar char="●"/>
            </a:pPr>
            <a:r>
              <a:rPr lang="pt-BR" sz="1600"/>
              <a:t>Se dois processos tiverem o mesmo tempo de chegada, então compare com as prioridades (processo mais alto primeiro)</a:t>
            </a:r>
            <a:endParaRPr sz="1600"/>
          </a:p>
          <a:p>
            <a:pPr marL="457200" lvl="0" indent="-330200" algn="l" rtl="0">
              <a:spcBef>
                <a:spcPts val="0"/>
              </a:spcBef>
              <a:spcAft>
                <a:spcPts val="0"/>
              </a:spcAft>
              <a:buSzPts val="1600"/>
              <a:buChar char="●"/>
            </a:pPr>
            <a:r>
              <a:rPr lang="pt-BR" sz="1600"/>
              <a:t>Além disso, se dois processos têm a mesma prioridade, compare com o número do processo (menos o número do processo primeiro)</a:t>
            </a:r>
            <a:endParaRPr sz="1600"/>
          </a:p>
          <a:p>
            <a:pPr marL="457200" lvl="0" indent="-330200" algn="l" rtl="0">
              <a:spcBef>
                <a:spcPts val="0"/>
              </a:spcBef>
              <a:spcAft>
                <a:spcPts val="0"/>
              </a:spcAft>
              <a:buSzPts val="1600"/>
              <a:buChar char="●"/>
            </a:pPr>
            <a:r>
              <a:rPr lang="pt-BR" sz="1600"/>
              <a:t>Este processo é repetido enquanto todos os processos são executados</a:t>
            </a:r>
            <a:endParaRPr sz="1600">
              <a:solidFill>
                <a:srgbClr val="333333"/>
              </a:solidFill>
              <a:latin typeface="Roboto"/>
              <a:ea typeface="Roboto"/>
              <a:cs typeface="Roboto"/>
              <a:sym typeface="Roboto"/>
            </a:endParaRPr>
          </a:p>
          <a:p>
            <a:pPr marL="0" lvl="0" indent="0" algn="l" rtl="0">
              <a:spcBef>
                <a:spcPts val="1200"/>
              </a:spcBef>
              <a:spcAft>
                <a:spcPts val="1200"/>
              </a:spcAft>
              <a:buNone/>
            </a:pPr>
            <a:endParaRPr sz="1600">
              <a:solidFill>
                <a:srgbClr val="333333"/>
              </a:solidFill>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9"/>
          <p:cNvSpPr txBox="1">
            <a:spLocks noGrp="1"/>
          </p:cNvSpPr>
          <p:nvPr>
            <p:ph type="title"/>
          </p:nvPr>
        </p:nvSpPr>
        <p:spPr>
          <a:xfrm>
            <a:off x="27968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Priority Scheduling</a:t>
            </a:r>
            <a:endParaRPr sz="2820" b="1"/>
          </a:p>
        </p:txBody>
      </p:sp>
      <p:sp>
        <p:nvSpPr>
          <p:cNvPr id="652" name="Google Shape;652;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600"/>
              <a:t>Os processos com a mesma prioridade são executados por ordem de chegada, A prioridade pode ser decidida com base nos requisitos de memória, requisitos de tempo ou qualquer outro requisito de recurso.</a:t>
            </a:r>
            <a:endParaRPr sz="1600"/>
          </a:p>
          <a:p>
            <a:pPr marL="0" lvl="0" indent="0" algn="l" rtl="0">
              <a:spcBef>
                <a:spcPts val="1200"/>
              </a:spcBef>
              <a:spcAft>
                <a:spcPts val="0"/>
              </a:spcAft>
              <a:buNone/>
            </a:pPr>
            <a:r>
              <a:rPr lang="pt-BR" sz="1600">
                <a:solidFill>
                  <a:schemeClr val="accent3"/>
                </a:solidFill>
              </a:rPr>
              <a:t>Implementação: </a:t>
            </a:r>
            <a:endParaRPr sz="1600">
              <a:solidFill>
                <a:schemeClr val="accent3"/>
              </a:solidFill>
            </a:endParaRPr>
          </a:p>
          <a:p>
            <a:pPr marL="0" lvl="0" indent="0" algn="l" rtl="0">
              <a:spcBef>
                <a:spcPts val="1200"/>
              </a:spcBef>
              <a:spcAft>
                <a:spcPts val="0"/>
              </a:spcAft>
              <a:buNone/>
            </a:pPr>
            <a:r>
              <a:rPr lang="pt-BR" sz="1600"/>
              <a:t>1 - Primeiro insira os processos com seu tempo de burst e prioridade</a:t>
            </a:r>
            <a:endParaRPr sz="1600"/>
          </a:p>
          <a:p>
            <a:pPr marL="0" lvl="0" indent="0" algn="l" rtl="0">
              <a:spcBef>
                <a:spcPts val="1200"/>
              </a:spcBef>
              <a:spcAft>
                <a:spcPts val="0"/>
              </a:spcAft>
              <a:buNone/>
            </a:pPr>
            <a:r>
              <a:rPr lang="pt-BR" sz="1600"/>
              <a:t>2 - Classifique os processos, tempo de burst e prioridade de acordo com a prioridade</a:t>
            </a:r>
            <a:endParaRPr sz="1600"/>
          </a:p>
          <a:p>
            <a:pPr marL="0" lvl="0" indent="0" algn="l" rtl="0">
              <a:spcBef>
                <a:spcPts val="1200"/>
              </a:spcBef>
              <a:spcAft>
                <a:spcPts val="0"/>
              </a:spcAft>
              <a:buNone/>
            </a:pPr>
            <a:r>
              <a:rPr lang="pt-BR" sz="1600"/>
              <a:t>3 - Agora basta aplicar o algoritmo FCFS (First Come First Serve)</a:t>
            </a:r>
            <a:endParaRPr sz="1600">
              <a:solidFill>
                <a:schemeClr val="accent3"/>
              </a:solidFill>
            </a:endParaRPr>
          </a:p>
          <a:p>
            <a:pPr marL="0" lvl="0" indent="0" algn="l" rtl="0">
              <a:spcBef>
                <a:spcPts val="1200"/>
              </a:spcBef>
              <a:spcAft>
                <a:spcPts val="0"/>
              </a:spcAft>
              <a:buNone/>
            </a:pPr>
            <a:endParaRPr sz="1600">
              <a:solidFill>
                <a:srgbClr val="202124"/>
              </a:solidFill>
              <a:highlight>
                <a:srgbClr val="F8F9FA"/>
              </a:highlight>
            </a:endParaRPr>
          </a:p>
          <a:p>
            <a:pPr marL="0" lvl="0" indent="0" algn="l" rtl="0">
              <a:spcBef>
                <a:spcPts val="1200"/>
              </a:spcBef>
              <a:spcAft>
                <a:spcPts val="0"/>
              </a:spcAft>
              <a:buNone/>
            </a:pPr>
            <a:endParaRPr sz="1600">
              <a:solidFill>
                <a:schemeClr val="accent3"/>
              </a:solidFill>
            </a:endParaRPr>
          </a:p>
          <a:p>
            <a:pPr marL="0" lvl="0" indent="0" algn="l" rtl="0">
              <a:spcBef>
                <a:spcPts val="1200"/>
              </a:spcBef>
              <a:spcAft>
                <a:spcPts val="1200"/>
              </a:spcAft>
              <a:buNone/>
            </a:pPr>
            <a:endParaRPr sz="1600">
              <a:solidFill>
                <a:srgbClr val="333333"/>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0"/>
          <p:cNvSpPr txBox="1">
            <a:spLocks noGrp="1"/>
          </p:cNvSpPr>
          <p:nvPr>
            <p:ph type="title"/>
          </p:nvPr>
        </p:nvSpPr>
        <p:spPr>
          <a:xfrm>
            <a:off x="3204275" y="57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Priority Scheduling</a:t>
            </a:r>
            <a:endParaRPr sz="2820" b="1"/>
          </a:p>
        </p:txBody>
      </p:sp>
      <p:pic>
        <p:nvPicPr>
          <p:cNvPr id="658" name="Google Shape;658;p80"/>
          <p:cNvPicPr preferRelativeResize="0"/>
          <p:nvPr/>
        </p:nvPicPr>
        <p:blipFill>
          <a:blip r:embed="rId3">
            <a:alphaModFix/>
          </a:blip>
          <a:stretch>
            <a:fillRect/>
          </a:stretch>
        </p:blipFill>
        <p:spPr>
          <a:xfrm>
            <a:off x="2590800" y="1187450"/>
            <a:ext cx="3962400" cy="35909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1"/>
          <p:cNvSpPr txBox="1">
            <a:spLocks noGrp="1"/>
          </p:cNvSpPr>
          <p:nvPr>
            <p:ph type="title"/>
          </p:nvPr>
        </p:nvSpPr>
        <p:spPr>
          <a:xfrm>
            <a:off x="2949675" y="159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Priority Scheduling</a:t>
            </a:r>
            <a:endParaRPr sz="2820" b="1"/>
          </a:p>
        </p:txBody>
      </p:sp>
      <p:sp>
        <p:nvSpPr>
          <p:cNvPr id="664" name="Google Shape;664;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pt-BR" sz="1600"/>
              <a:t>Um grande problema com o agendamento de prioridade é o bloqueio indefinido ou inanição</a:t>
            </a:r>
            <a:endParaRPr sz="1600"/>
          </a:p>
          <a:p>
            <a:pPr marL="457200" lvl="0" indent="-330200" algn="l" rtl="0">
              <a:spcBef>
                <a:spcPts val="0"/>
              </a:spcBef>
              <a:spcAft>
                <a:spcPts val="0"/>
              </a:spcAft>
              <a:buSzPts val="1600"/>
              <a:buChar char="●"/>
            </a:pPr>
            <a:r>
              <a:rPr lang="pt-BR" sz="1600"/>
              <a:t>Uma solução para o problema de bloqueio indefinido do processo de baixa prioridade é o envelhecimento</a:t>
            </a:r>
            <a:endParaRPr sz="1600"/>
          </a:p>
          <a:p>
            <a:pPr marL="457200" lvl="0" indent="-330200" algn="l" rtl="0">
              <a:spcBef>
                <a:spcPts val="0"/>
              </a:spcBef>
              <a:spcAft>
                <a:spcPts val="0"/>
              </a:spcAft>
              <a:buSzPts val="1600"/>
              <a:buChar char="●"/>
            </a:pPr>
            <a:r>
              <a:rPr lang="pt-BR" sz="1600"/>
              <a:t>O envelhecimento é uma técnica de aumentar gradativamente a prioridade de processos que aguardam no sistema por um longo período de tempo</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2"/>
          <p:cNvSpPr txBox="1">
            <a:spLocks noGrp="1"/>
          </p:cNvSpPr>
          <p:nvPr>
            <p:ph type="title"/>
          </p:nvPr>
        </p:nvSpPr>
        <p:spPr>
          <a:xfrm>
            <a:off x="3020975" y="50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Priority Scheduling</a:t>
            </a:r>
            <a:endParaRPr sz="2820" b="1"/>
          </a:p>
        </p:txBody>
      </p:sp>
      <p:pic>
        <p:nvPicPr>
          <p:cNvPr id="670" name="Google Shape;670;p82"/>
          <p:cNvPicPr preferRelativeResize="0"/>
          <p:nvPr/>
        </p:nvPicPr>
        <p:blipFill>
          <a:blip r:embed="rId3">
            <a:alphaModFix/>
          </a:blip>
          <a:stretch>
            <a:fillRect/>
          </a:stretch>
        </p:blipFill>
        <p:spPr>
          <a:xfrm>
            <a:off x="1347100" y="1949425"/>
            <a:ext cx="7041051" cy="3071875"/>
          </a:xfrm>
          <a:prstGeom prst="rect">
            <a:avLst/>
          </a:prstGeom>
          <a:noFill/>
          <a:ln>
            <a:noFill/>
          </a:ln>
        </p:spPr>
      </p:pic>
      <p:sp>
        <p:nvSpPr>
          <p:cNvPr id="671" name="Google Shape;671;p82"/>
          <p:cNvSpPr txBox="1"/>
          <p:nvPr/>
        </p:nvSpPr>
        <p:spPr>
          <a:xfrm>
            <a:off x="1234450" y="767038"/>
            <a:ext cx="7618500" cy="8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Vamos supor que os processos possuem as seguintes prioridades A=5, B=1 e C=6 ( Considerando que 1 é a prioridade mais alta e 9 a mais baixa).</a:t>
            </a:r>
            <a:endParaRPr sz="16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John Von Neumann</a:t>
            </a:r>
            <a:endParaRPr b="1"/>
          </a:p>
        </p:txBody>
      </p:sp>
      <p:sp>
        <p:nvSpPr>
          <p:cNvPr id="126" name="Google Shape;126;p20"/>
          <p:cNvSpPr txBox="1"/>
          <p:nvPr/>
        </p:nvSpPr>
        <p:spPr>
          <a:xfrm>
            <a:off x="311700" y="1051325"/>
            <a:ext cx="25944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[Figura: Ilustração de John Von Neumann]</a:t>
            </a:r>
            <a:endParaRPr sz="1000">
              <a:solidFill>
                <a:schemeClr val="accent3"/>
              </a:solidFill>
            </a:endParaRPr>
          </a:p>
        </p:txBody>
      </p:sp>
      <p:sp>
        <p:nvSpPr>
          <p:cNvPr id="127" name="Google Shape;127;p20"/>
          <p:cNvSpPr txBox="1"/>
          <p:nvPr/>
        </p:nvSpPr>
        <p:spPr>
          <a:xfrm>
            <a:off x="311700" y="4731200"/>
            <a:ext cx="31491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Fonte: THE NATION, 2022</a:t>
            </a:r>
            <a:endParaRPr sz="1000">
              <a:solidFill>
                <a:schemeClr val="accent3"/>
              </a:solidFill>
            </a:endParaRPr>
          </a:p>
        </p:txBody>
      </p:sp>
      <p:pic>
        <p:nvPicPr>
          <p:cNvPr id="128" name="Google Shape;128;p20"/>
          <p:cNvPicPr preferRelativeResize="0"/>
          <p:nvPr/>
        </p:nvPicPr>
        <p:blipFill rotWithShape="1">
          <a:blip r:embed="rId3">
            <a:alphaModFix/>
          </a:blip>
          <a:srcRect t="10006" b="10006"/>
          <a:stretch/>
        </p:blipFill>
        <p:spPr>
          <a:xfrm>
            <a:off x="411275" y="1334588"/>
            <a:ext cx="5703674" cy="3469475"/>
          </a:xfrm>
          <a:prstGeom prst="rect">
            <a:avLst/>
          </a:prstGeom>
          <a:noFill/>
          <a:ln>
            <a:noFill/>
          </a:ln>
        </p:spPr>
      </p:pic>
      <p:sp>
        <p:nvSpPr>
          <p:cNvPr id="129" name="Google Shape;129;p20"/>
          <p:cNvSpPr txBox="1"/>
          <p:nvPr/>
        </p:nvSpPr>
        <p:spPr>
          <a:xfrm>
            <a:off x="6301225" y="1334600"/>
            <a:ext cx="2399100" cy="9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Aos 18 anos  ele já era reconhecido como matemático </a:t>
            </a:r>
            <a:endParaRPr sz="1600">
              <a:solidFill>
                <a:schemeClr val="lt2"/>
              </a:solidFill>
            </a:endParaRPr>
          </a:p>
        </p:txBody>
      </p:sp>
      <p:sp>
        <p:nvSpPr>
          <p:cNvPr id="130" name="Google Shape;130;p20"/>
          <p:cNvSpPr txBox="1"/>
          <p:nvPr/>
        </p:nvSpPr>
        <p:spPr>
          <a:xfrm>
            <a:off x="6301225" y="4223825"/>
            <a:ext cx="2245200" cy="8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Imortalidade para a matemática</a:t>
            </a:r>
            <a:endParaRPr sz="1600">
              <a:solidFill>
                <a:schemeClr val="lt2"/>
              </a:solidFill>
            </a:endParaRPr>
          </a:p>
        </p:txBody>
      </p:sp>
      <p:sp>
        <p:nvSpPr>
          <p:cNvPr id="131" name="Google Shape;131;p20"/>
          <p:cNvSpPr txBox="1"/>
          <p:nvPr/>
        </p:nvSpPr>
        <p:spPr>
          <a:xfrm>
            <a:off x="6301225" y="2357675"/>
            <a:ext cx="2123700" cy="7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Teoria dos conjuntos e lógica</a:t>
            </a:r>
            <a:endParaRPr sz="1600">
              <a:solidFill>
                <a:schemeClr val="lt2"/>
              </a:solidFill>
            </a:endParaRPr>
          </a:p>
        </p:txBody>
      </p:sp>
      <p:sp>
        <p:nvSpPr>
          <p:cNvPr id="132" name="Google Shape;132;p20"/>
          <p:cNvSpPr txBox="1"/>
          <p:nvPr/>
        </p:nvSpPr>
        <p:spPr>
          <a:xfrm>
            <a:off x="6301225" y="3200750"/>
            <a:ext cx="2648100" cy="9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estabeleceu “framework” matemático para mecânica quântica</a:t>
            </a:r>
            <a:endParaRPr sz="1600">
              <a:solidFill>
                <a:schemeClr val="lt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múltiplas filas</a:t>
            </a:r>
            <a:endParaRPr sz="2820" b="1"/>
          </a:p>
        </p:txBody>
      </p:sp>
      <p:sp>
        <p:nvSpPr>
          <p:cNvPr id="677" name="Google Shape;67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Pode acontecer que os processos na fila de espera sejam divididos em classes diferentes, onde cada classe tem suas próprias necessidades de escalonamento</a:t>
            </a:r>
            <a:endParaRPr sz="1600"/>
          </a:p>
          <a:p>
            <a:pPr marL="0" lvl="0" indent="0" algn="l" rtl="0">
              <a:spcBef>
                <a:spcPts val="1200"/>
              </a:spcBef>
              <a:spcAft>
                <a:spcPts val="0"/>
              </a:spcAft>
              <a:buNone/>
            </a:pPr>
            <a:r>
              <a:rPr lang="pt-BR" sz="1600"/>
              <a:t>uma divisão comum é um processo em primeiro plano (interativo) e um processo em segundo plano (lote) . Essas duas classes têm necessidades de agendamento diferentes. </a:t>
            </a:r>
            <a:endParaRPr sz="1600"/>
          </a:p>
          <a:p>
            <a:pPr marL="0" lvl="0" indent="0" algn="l" rtl="0">
              <a:spcBef>
                <a:spcPts val="1200"/>
              </a:spcBef>
              <a:spcAft>
                <a:spcPts val="0"/>
              </a:spcAft>
              <a:buNone/>
            </a:pPr>
            <a:r>
              <a:rPr lang="pt-BR" sz="1600"/>
              <a:t>Para esse tipo de situação, o Agendamento de Fila de Vários Níveis é usado.</a:t>
            </a:r>
            <a:endParaRPr sz="1600"/>
          </a:p>
          <a:p>
            <a:pPr marL="0" lvl="0" indent="0" algn="l" rtl="0">
              <a:spcBef>
                <a:spcPts val="1200"/>
              </a:spcBef>
              <a:spcAft>
                <a:spcPts val="1200"/>
              </a:spcAft>
              <a:buNone/>
            </a:pP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84"/>
          <p:cNvSpPr txBox="1">
            <a:spLocks noGrp="1"/>
          </p:cNvSpPr>
          <p:nvPr>
            <p:ph type="title"/>
          </p:nvPr>
        </p:nvSpPr>
        <p:spPr>
          <a:xfrm>
            <a:off x="34609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múltiplas filas</a:t>
            </a:r>
            <a:endParaRPr sz="2820" b="1"/>
          </a:p>
        </p:txBody>
      </p:sp>
      <p:sp>
        <p:nvSpPr>
          <p:cNvPr id="683" name="Google Shape;683;p84"/>
          <p:cNvSpPr txBox="1">
            <a:spLocks noGrp="1"/>
          </p:cNvSpPr>
          <p:nvPr>
            <p:ph type="body" idx="1"/>
          </p:nvPr>
        </p:nvSpPr>
        <p:spPr>
          <a:xfrm>
            <a:off x="362650" y="6839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A Fila pronta é dividida em filas separadas para cada classe de processos </a:t>
            </a:r>
            <a:endParaRPr sz="1600"/>
          </a:p>
          <a:p>
            <a:pPr marL="0" lvl="0" indent="0" algn="l" rtl="0">
              <a:spcBef>
                <a:spcPts val="1200"/>
              </a:spcBef>
              <a:spcAft>
                <a:spcPts val="0"/>
              </a:spcAft>
              <a:buNone/>
            </a:pPr>
            <a:r>
              <a:rPr lang="pt-BR" sz="1600"/>
              <a:t>Por exemplo, consideremos três tipos diferentes de processos: Processos do sistema, Processos interativos e Processos em lote. </a:t>
            </a:r>
            <a:endParaRPr sz="1600"/>
          </a:p>
          <a:p>
            <a:pPr marL="0" lvl="0" indent="0" algn="l" rtl="0">
              <a:spcBef>
                <a:spcPts val="1200"/>
              </a:spcBef>
              <a:spcAft>
                <a:spcPts val="1200"/>
              </a:spcAft>
              <a:buNone/>
            </a:pPr>
            <a:r>
              <a:rPr lang="pt-BR" sz="1600"/>
              <a:t>Todos os três processos têm sua própria fila. Agora, olhe para a figura abaixo. </a:t>
            </a:r>
            <a:endParaRPr sz="1600"/>
          </a:p>
        </p:txBody>
      </p:sp>
      <p:pic>
        <p:nvPicPr>
          <p:cNvPr id="684" name="Google Shape;684;p84"/>
          <p:cNvPicPr preferRelativeResize="0"/>
          <p:nvPr/>
        </p:nvPicPr>
        <p:blipFill>
          <a:blip r:embed="rId3">
            <a:alphaModFix/>
          </a:blip>
          <a:stretch>
            <a:fillRect/>
          </a:stretch>
        </p:blipFill>
        <p:spPr>
          <a:xfrm>
            <a:off x="2606900" y="2417575"/>
            <a:ext cx="3567350" cy="2539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85"/>
          <p:cNvSpPr txBox="1">
            <a:spLocks noGrp="1"/>
          </p:cNvSpPr>
          <p:nvPr>
            <p:ph type="title"/>
          </p:nvPr>
        </p:nvSpPr>
        <p:spPr>
          <a:xfrm>
            <a:off x="311700" y="180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múltiplas filas</a:t>
            </a:r>
            <a:endParaRPr sz="2820" b="1"/>
          </a:p>
        </p:txBody>
      </p:sp>
      <p:sp>
        <p:nvSpPr>
          <p:cNvPr id="690" name="Google Shape;690;p85"/>
          <p:cNvSpPr txBox="1">
            <a:spLocks noGrp="1"/>
          </p:cNvSpPr>
          <p:nvPr>
            <p:ph type="body" idx="1"/>
          </p:nvPr>
        </p:nvSpPr>
        <p:spPr>
          <a:xfrm>
            <a:off x="311700" y="1580225"/>
            <a:ext cx="8520600" cy="34164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endParaRPr sz="1600"/>
          </a:p>
          <a:p>
            <a:pPr marL="0" marR="0" lvl="0" indent="0" algn="l" rtl="0">
              <a:lnSpc>
                <a:spcPct val="115000"/>
              </a:lnSpc>
              <a:spcBef>
                <a:spcPts val="1200"/>
              </a:spcBef>
              <a:spcAft>
                <a:spcPts val="0"/>
              </a:spcAft>
              <a:buNone/>
            </a:pPr>
            <a:endParaRPr sz="1600"/>
          </a:p>
          <a:p>
            <a:pPr marL="0" marR="0" lvl="0" indent="0" algn="l" rtl="0">
              <a:lnSpc>
                <a:spcPct val="115000"/>
              </a:lnSpc>
              <a:spcBef>
                <a:spcPts val="1200"/>
              </a:spcBef>
              <a:spcAft>
                <a:spcPts val="0"/>
              </a:spcAft>
              <a:buNone/>
            </a:pPr>
            <a:endParaRPr sz="1600"/>
          </a:p>
          <a:p>
            <a:pPr marL="0" marR="0" lvl="0" indent="0" algn="l" rtl="0">
              <a:lnSpc>
                <a:spcPct val="115000"/>
              </a:lnSpc>
              <a:spcBef>
                <a:spcPts val="1200"/>
              </a:spcBef>
              <a:spcAft>
                <a:spcPts val="0"/>
              </a:spcAft>
              <a:buNone/>
            </a:pPr>
            <a:endParaRPr sz="1600"/>
          </a:p>
          <a:p>
            <a:pPr marL="0" marR="0" lvl="0" indent="0" algn="l" rtl="0">
              <a:lnSpc>
                <a:spcPct val="115000"/>
              </a:lnSpc>
              <a:spcBef>
                <a:spcPts val="1200"/>
              </a:spcBef>
              <a:spcAft>
                <a:spcPts val="1200"/>
              </a:spcAft>
              <a:buNone/>
            </a:pPr>
            <a:r>
              <a:rPr lang="pt-BR" sz="1600"/>
              <a:t>Todos os três tipos diferentes de processos têm sua própria fila. Cada fila possui seu próprio algoritmo de agendamento. Por exemplo, a fila 1 e a fila 2 usam Round Robin, enquanto a fila 3 pode usar FCFS para agendar seus processos</a:t>
            </a:r>
            <a:r>
              <a:rPr lang="pt-BR" sz="1600">
                <a:solidFill>
                  <a:srgbClr val="333333"/>
                </a:solidFill>
                <a:latin typeface="Roboto"/>
                <a:ea typeface="Roboto"/>
                <a:cs typeface="Roboto"/>
                <a:sym typeface="Roboto"/>
              </a:rPr>
              <a:t>. </a:t>
            </a:r>
            <a:endParaRPr sz="1600">
              <a:solidFill>
                <a:srgbClr val="333333"/>
              </a:solidFill>
              <a:latin typeface="Roboto"/>
              <a:ea typeface="Roboto"/>
              <a:cs typeface="Roboto"/>
              <a:sym typeface="Roboto"/>
            </a:endParaRPr>
          </a:p>
        </p:txBody>
      </p:sp>
      <p:pic>
        <p:nvPicPr>
          <p:cNvPr id="691" name="Google Shape;691;p85"/>
          <p:cNvPicPr preferRelativeResize="0"/>
          <p:nvPr/>
        </p:nvPicPr>
        <p:blipFill>
          <a:blip r:embed="rId3">
            <a:alphaModFix/>
          </a:blip>
          <a:stretch>
            <a:fillRect/>
          </a:stretch>
        </p:blipFill>
        <p:spPr>
          <a:xfrm>
            <a:off x="2678200" y="752900"/>
            <a:ext cx="3567350" cy="25394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múltiplas filas</a:t>
            </a:r>
            <a:endParaRPr sz="2820" b="1"/>
          </a:p>
        </p:txBody>
      </p:sp>
      <p:sp>
        <p:nvSpPr>
          <p:cNvPr id="697" name="Google Shape;697;p86"/>
          <p:cNvSpPr txBox="1">
            <a:spLocks noGrp="1"/>
          </p:cNvSpPr>
          <p:nvPr>
            <p:ph type="body" idx="1"/>
          </p:nvPr>
        </p:nvSpPr>
        <p:spPr>
          <a:xfrm>
            <a:off x="566325" y="1046400"/>
            <a:ext cx="7889400" cy="4097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pt-BR" sz="1600"/>
              <a:t>Agendamento entre as filas: O que acontecerá se todas as filas tiverem alguns processos? Qual processo deve pegar a CPU? Para determinar este Agendamento entre as filas é necessário. Existem duas maneiras de fazer isso</a:t>
            </a:r>
            <a:endParaRPr sz="1600"/>
          </a:p>
          <a:p>
            <a:pPr marL="0" lvl="0" indent="0" algn="just" rtl="0">
              <a:spcBef>
                <a:spcPts val="1200"/>
              </a:spcBef>
              <a:spcAft>
                <a:spcPts val="0"/>
              </a:spcAft>
              <a:buNone/>
            </a:pPr>
            <a:r>
              <a:rPr lang="pt-BR" sz="1600" b="1"/>
              <a:t>Método de programação preemptiva de prioridade fixa </a:t>
            </a:r>
            <a:r>
              <a:rPr lang="pt-BR" sz="1600"/>
              <a:t>- Cada fila tem prioridade absoluta sobre a fila de prioridade mais baixa. </a:t>
            </a:r>
            <a:endParaRPr sz="1600"/>
          </a:p>
          <a:p>
            <a:pPr marL="0" lvl="0" indent="0" algn="just" rtl="0">
              <a:spcBef>
                <a:spcPts val="1200"/>
              </a:spcBef>
              <a:spcAft>
                <a:spcPts val="0"/>
              </a:spcAft>
              <a:buNone/>
            </a:pPr>
            <a:r>
              <a:rPr lang="pt-BR" sz="1600"/>
              <a:t>Exemplo: fila 1&gt; fila 2&gt; fila 3</a:t>
            </a:r>
            <a:endParaRPr sz="1600"/>
          </a:p>
          <a:p>
            <a:pPr marL="0" lvl="0" indent="0" algn="just" rtl="0">
              <a:spcBef>
                <a:spcPts val="1200"/>
              </a:spcBef>
              <a:spcAft>
                <a:spcPts val="0"/>
              </a:spcAft>
              <a:buNone/>
            </a:pPr>
            <a:endParaRPr sz="1600"/>
          </a:p>
          <a:p>
            <a:pPr marL="0" lvl="0" indent="0" algn="just" rtl="0">
              <a:spcBef>
                <a:spcPts val="1200"/>
              </a:spcBef>
              <a:spcAft>
                <a:spcPts val="0"/>
              </a:spcAft>
              <a:buNone/>
            </a:pPr>
            <a:r>
              <a:rPr lang="pt-BR" sz="1600" b="1"/>
              <a:t>Divisão de tempo</a:t>
            </a:r>
            <a:r>
              <a:rPr lang="pt-BR" sz="1600"/>
              <a:t> - neste método, cada fila obtém uma determinada parte do tempo da CPU e pode usá-lo para agendar seus próprios processos. Por exemplo, a fila 1 ocupa 50% do tempo da CPU, a fila 2 ocupa 30% e a fila 3 ocupa 20% do tempo da CPU.</a:t>
            </a:r>
            <a:endParaRPr sz="1600">
              <a:solidFill>
                <a:srgbClr val="333333"/>
              </a:solidFill>
              <a:latin typeface="Roboto"/>
              <a:ea typeface="Roboto"/>
              <a:cs typeface="Roboto"/>
              <a:sym typeface="Roboto"/>
            </a:endParaRPr>
          </a:p>
          <a:p>
            <a:pPr marL="0" lvl="0" indent="0" algn="l" rtl="0">
              <a:spcBef>
                <a:spcPts val="1400"/>
              </a:spcBef>
              <a:spcAft>
                <a:spcPts val="0"/>
              </a:spcAft>
              <a:buNone/>
            </a:pPr>
            <a:endParaRPr sz="1600">
              <a:solidFill>
                <a:srgbClr val="333333"/>
              </a:solidFill>
              <a:latin typeface="Roboto"/>
              <a:ea typeface="Roboto"/>
              <a:cs typeface="Roboto"/>
              <a:sym typeface="Roboto"/>
            </a:endParaRPr>
          </a:p>
          <a:p>
            <a:pPr marL="0" lvl="0" indent="0" algn="l" rtl="0">
              <a:spcBef>
                <a:spcPts val="1200"/>
              </a:spcBef>
              <a:spcAft>
                <a:spcPts val="0"/>
              </a:spcAft>
              <a:buNone/>
            </a:pPr>
            <a:endParaRPr sz="1600">
              <a:solidFill>
                <a:srgbClr val="333333"/>
              </a:solidFill>
              <a:latin typeface="Roboto"/>
              <a:ea typeface="Roboto"/>
              <a:cs typeface="Roboto"/>
              <a:sym typeface="Roboto"/>
            </a:endParaRPr>
          </a:p>
          <a:p>
            <a:pPr marL="0" lvl="0" indent="0" algn="l" rtl="0">
              <a:spcBef>
                <a:spcPts val="1200"/>
              </a:spcBef>
              <a:spcAft>
                <a:spcPts val="1200"/>
              </a:spcAft>
              <a:buNone/>
            </a:pPr>
            <a:endParaRPr sz="1600">
              <a:solidFill>
                <a:srgbClr val="333333"/>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múltiplas filas</a:t>
            </a:r>
            <a:endParaRPr sz="2820" b="1"/>
          </a:p>
        </p:txBody>
      </p:sp>
      <p:sp>
        <p:nvSpPr>
          <p:cNvPr id="703" name="Google Shape;703;p87"/>
          <p:cNvSpPr txBox="1">
            <a:spLocks noGrp="1"/>
          </p:cNvSpPr>
          <p:nvPr>
            <p:ph type="body" idx="1"/>
          </p:nvPr>
        </p:nvSpPr>
        <p:spPr>
          <a:xfrm>
            <a:off x="311700" y="1152475"/>
            <a:ext cx="8520600" cy="368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Considere a tabela abaixo de quatro processos em agendamento de fila multinível. O número da fila denota a fila do processo</a:t>
            </a:r>
            <a:r>
              <a:rPr lang="pt-BR" sz="1600">
                <a:solidFill>
                  <a:srgbClr val="333333"/>
                </a:solidFill>
                <a:latin typeface="Roboto"/>
                <a:ea typeface="Roboto"/>
                <a:cs typeface="Roboto"/>
                <a:sym typeface="Roboto"/>
              </a:rPr>
              <a:t>.</a:t>
            </a:r>
            <a:endParaRPr sz="1600">
              <a:solidFill>
                <a:srgbClr val="333333"/>
              </a:solidFill>
              <a:latin typeface="Roboto"/>
              <a:ea typeface="Roboto"/>
              <a:cs typeface="Roboto"/>
              <a:sym typeface="Roboto"/>
            </a:endParaRPr>
          </a:p>
          <a:p>
            <a:pPr marL="0" lvl="0" indent="0" algn="l" rtl="0">
              <a:spcBef>
                <a:spcPts val="1200"/>
              </a:spcBef>
              <a:spcAft>
                <a:spcPts val="0"/>
              </a:spcAft>
              <a:buNone/>
            </a:pPr>
            <a:endParaRPr sz="1600">
              <a:solidFill>
                <a:srgbClr val="333333"/>
              </a:solidFill>
              <a:latin typeface="Roboto"/>
              <a:ea typeface="Roboto"/>
              <a:cs typeface="Roboto"/>
              <a:sym typeface="Roboto"/>
            </a:endParaRPr>
          </a:p>
          <a:p>
            <a:pPr marL="0" lvl="0" indent="0" algn="l" rtl="0">
              <a:spcBef>
                <a:spcPts val="1200"/>
              </a:spcBef>
              <a:spcAft>
                <a:spcPts val="0"/>
              </a:spcAft>
              <a:buNone/>
            </a:pPr>
            <a:endParaRPr sz="1600">
              <a:solidFill>
                <a:srgbClr val="333333"/>
              </a:solidFill>
              <a:latin typeface="Roboto"/>
              <a:ea typeface="Roboto"/>
              <a:cs typeface="Roboto"/>
              <a:sym typeface="Roboto"/>
            </a:endParaRPr>
          </a:p>
          <a:p>
            <a:pPr marL="0" lvl="0" indent="0" algn="l" rtl="0">
              <a:spcBef>
                <a:spcPts val="1200"/>
              </a:spcBef>
              <a:spcAft>
                <a:spcPts val="0"/>
              </a:spcAft>
              <a:buNone/>
            </a:pPr>
            <a:endParaRPr sz="1600">
              <a:solidFill>
                <a:srgbClr val="333333"/>
              </a:solidFill>
              <a:latin typeface="Roboto"/>
              <a:ea typeface="Roboto"/>
              <a:cs typeface="Roboto"/>
              <a:sym typeface="Roboto"/>
            </a:endParaRPr>
          </a:p>
          <a:p>
            <a:pPr marL="0" lvl="0" indent="0" algn="l" rtl="0">
              <a:spcBef>
                <a:spcPts val="1200"/>
              </a:spcBef>
              <a:spcAft>
                <a:spcPts val="0"/>
              </a:spcAft>
              <a:buNone/>
            </a:pPr>
            <a:endParaRPr sz="1600">
              <a:solidFill>
                <a:srgbClr val="333333"/>
              </a:solidFill>
              <a:latin typeface="Roboto"/>
              <a:ea typeface="Roboto"/>
              <a:cs typeface="Roboto"/>
              <a:sym typeface="Roboto"/>
            </a:endParaRPr>
          </a:p>
          <a:p>
            <a:pPr marL="0" lvl="0" indent="0" algn="l" rtl="0">
              <a:spcBef>
                <a:spcPts val="1200"/>
              </a:spcBef>
              <a:spcAft>
                <a:spcPts val="0"/>
              </a:spcAft>
              <a:buNone/>
            </a:pPr>
            <a:endParaRPr sz="1600">
              <a:solidFill>
                <a:srgbClr val="333333"/>
              </a:solidFill>
              <a:latin typeface="Roboto"/>
              <a:ea typeface="Roboto"/>
              <a:cs typeface="Roboto"/>
              <a:sym typeface="Roboto"/>
            </a:endParaRPr>
          </a:p>
          <a:p>
            <a:pPr marL="0" lvl="0" indent="0" algn="l" rtl="0">
              <a:spcBef>
                <a:spcPts val="1200"/>
              </a:spcBef>
              <a:spcAft>
                <a:spcPts val="1200"/>
              </a:spcAft>
              <a:buNone/>
            </a:pPr>
            <a:r>
              <a:rPr lang="pt-BR" sz="1600">
                <a:solidFill>
                  <a:srgbClr val="333333"/>
                </a:solidFill>
                <a:latin typeface="Roboto"/>
                <a:ea typeface="Roboto"/>
                <a:cs typeface="Roboto"/>
                <a:sym typeface="Roboto"/>
              </a:rPr>
              <a:t> </a:t>
            </a:r>
            <a:endParaRPr sz="1600"/>
          </a:p>
        </p:txBody>
      </p:sp>
      <p:pic>
        <p:nvPicPr>
          <p:cNvPr id="704" name="Google Shape;704;p87"/>
          <p:cNvPicPr preferRelativeResize="0"/>
          <p:nvPr/>
        </p:nvPicPr>
        <p:blipFill rotWithShape="1">
          <a:blip r:embed="rId3">
            <a:alphaModFix/>
          </a:blip>
          <a:srcRect/>
          <a:stretch/>
        </p:blipFill>
        <p:spPr>
          <a:xfrm>
            <a:off x="1552000" y="1919288"/>
            <a:ext cx="5772150" cy="1304925"/>
          </a:xfrm>
          <a:prstGeom prst="rect">
            <a:avLst/>
          </a:prstGeom>
          <a:noFill/>
          <a:ln>
            <a:noFill/>
          </a:ln>
        </p:spPr>
      </p:pic>
      <p:pic>
        <p:nvPicPr>
          <p:cNvPr id="705" name="Google Shape;705;p87"/>
          <p:cNvPicPr preferRelativeResize="0"/>
          <p:nvPr/>
        </p:nvPicPr>
        <p:blipFill>
          <a:blip r:embed="rId4">
            <a:alphaModFix/>
          </a:blip>
          <a:stretch>
            <a:fillRect/>
          </a:stretch>
        </p:blipFill>
        <p:spPr>
          <a:xfrm>
            <a:off x="2040900" y="4302550"/>
            <a:ext cx="4552950" cy="590550"/>
          </a:xfrm>
          <a:prstGeom prst="rect">
            <a:avLst/>
          </a:prstGeom>
          <a:noFill/>
          <a:ln>
            <a:noFill/>
          </a:ln>
        </p:spPr>
      </p:pic>
      <p:sp>
        <p:nvSpPr>
          <p:cNvPr id="706" name="Google Shape;706;p87"/>
          <p:cNvSpPr txBox="1"/>
          <p:nvPr/>
        </p:nvSpPr>
        <p:spPr>
          <a:xfrm>
            <a:off x="226125" y="3310875"/>
            <a:ext cx="5866500" cy="86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600">
                <a:solidFill>
                  <a:schemeClr val="lt2"/>
                </a:solidFill>
              </a:rPr>
              <a:t>Fila 1 usa Round Robin (Time Quantum = 2) </a:t>
            </a:r>
            <a:endParaRPr sz="1600">
              <a:solidFill>
                <a:schemeClr val="lt2"/>
              </a:solidFill>
            </a:endParaRPr>
          </a:p>
          <a:p>
            <a:pPr marL="0" lvl="0" indent="0" algn="l" rtl="0">
              <a:lnSpc>
                <a:spcPct val="115000"/>
              </a:lnSpc>
              <a:spcBef>
                <a:spcPts val="1200"/>
              </a:spcBef>
              <a:spcAft>
                <a:spcPts val="1200"/>
              </a:spcAft>
              <a:buNone/>
            </a:pPr>
            <a:r>
              <a:rPr lang="pt-BR" sz="1600">
                <a:solidFill>
                  <a:schemeClr val="lt2"/>
                </a:solidFill>
              </a:rPr>
              <a:t>Fila 2 usa FCFS</a:t>
            </a:r>
            <a:r>
              <a:rPr lang="pt-BR" sz="1600">
                <a:solidFill>
                  <a:srgbClr val="333333"/>
                </a:solidFill>
              </a:rPr>
              <a:t>. </a:t>
            </a:r>
            <a:endParaRPr sz="1600">
              <a:solidFill>
                <a:schemeClr val="lt2"/>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720" b="1"/>
              <a:t>múltiplas filas</a:t>
            </a:r>
            <a:endParaRPr sz="2720" b="1"/>
          </a:p>
        </p:txBody>
      </p:sp>
      <p:sp>
        <p:nvSpPr>
          <p:cNvPr id="712" name="Google Shape;712;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marR="0" lvl="0" indent="0" algn="just" rtl="0">
              <a:lnSpc>
                <a:spcPct val="115000"/>
              </a:lnSpc>
              <a:spcBef>
                <a:spcPts val="0"/>
              </a:spcBef>
              <a:spcAft>
                <a:spcPts val="0"/>
              </a:spcAft>
              <a:buNone/>
            </a:pPr>
            <a:r>
              <a:rPr lang="pt-BR" b="1">
                <a:solidFill>
                  <a:schemeClr val="dk1"/>
                </a:solidFill>
              </a:rPr>
              <a:t>Vantagens</a:t>
            </a:r>
            <a:r>
              <a:rPr lang="pt-BR" sz="2160" b="1">
                <a:solidFill>
                  <a:schemeClr val="dk1"/>
                </a:solidFill>
              </a:rPr>
              <a:t>:</a:t>
            </a:r>
            <a:endParaRPr sz="2160" b="1">
              <a:solidFill>
                <a:schemeClr val="dk1"/>
              </a:solidFill>
            </a:endParaRPr>
          </a:p>
          <a:p>
            <a:pPr marL="457200" marR="0" lvl="0" indent="-330200" algn="just" rtl="0">
              <a:lnSpc>
                <a:spcPct val="115000"/>
              </a:lnSpc>
              <a:spcBef>
                <a:spcPts val="1200"/>
              </a:spcBef>
              <a:spcAft>
                <a:spcPts val="0"/>
              </a:spcAft>
              <a:buSzPts val="1600"/>
              <a:buChar char="-"/>
            </a:pPr>
            <a:r>
              <a:rPr lang="pt-BR" sz="1600"/>
              <a:t>Os processos são atribuídos permanentemente à fila, por isso tem a vantagem de reduzir a sobrecarga de agendamento.</a:t>
            </a:r>
            <a:endParaRPr sz="1600"/>
          </a:p>
          <a:p>
            <a:pPr marL="0" marR="0" lvl="0" indent="0" algn="just" rtl="0">
              <a:lnSpc>
                <a:spcPct val="115000"/>
              </a:lnSpc>
              <a:spcBef>
                <a:spcPts val="1200"/>
              </a:spcBef>
              <a:spcAft>
                <a:spcPts val="0"/>
              </a:spcAft>
              <a:buNone/>
            </a:pPr>
            <a:r>
              <a:rPr lang="pt-BR" b="1">
                <a:solidFill>
                  <a:schemeClr val="dk1"/>
                </a:solidFill>
              </a:rPr>
              <a:t>Desvantagens:</a:t>
            </a:r>
            <a:endParaRPr b="1">
              <a:solidFill>
                <a:schemeClr val="dk1"/>
              </a:solidFill>
            </a:endParaRPr>
          </a:p>
          <a:p>
            <a:pPr marL="457200" marR="0" lvl="0" indent="-330200" algn="just" rtl="0">
              <a:lnSpc>
                <a:spcPct val="115000"/>
              </a:lnSpc>
              <a:spcBef>
                <a:spcPts val="1200"/>
              </a:spcBef>
              <a:spcAft>
                <a:spcPts val="0"/>
              </a:spcAft>
              <a:buSzPts val="1600"/>
              <a:buChar char="-"/>
            </a:pPr>
            <a:r>
              <a:rPr lang="pt-BR" sz="1600"/>
              <a:t>Alguns processos podem ficar sem CPU se algumas filas de prioridade mais alta nunca ficam vazias.</a:t>
            </a:r>
            <a:endParaRPr sz="1600"/>
          </a:p>
          <a:p>
            <a:pPr marL="457200" marR="0" lvl="0" indent="-330200" algn="just" rtl="0">
              <a:lnSpc>
                <a:spcPct val="115000"/>
              </a:lnSpc>
              <a:spcBef>
                <a:spcPts val="0"/>
              </a:spcBef>
              <a:spcAft>
                <a:spcPts val="0"/>
              </a:spcAft>
              <a:buSzPts val="1600"/>
              <a:buChar char="-"/>
            </a:pPr>
            <a:r>
              <a:rPr lang="pt-BR" sz="1600"/>
              <a:t>É inflexível por natureza.</a:t>
            </a:r>
            <a:endParaRPr sz="1600">
              <a:solidFill>
                <a:srgbClr val="333333"/>
              </a:solidFill>
              <a:latin typeface="Roboto"/>
              <a:ea typeface="Roboto"/>
              <a:cs typeface="Roboto"/>
              <a:sym typeface="Roboto"/>
            </a:endParaRPr>
          </a:p>
          <a:p>
            <a:pPr marL="0" lvl="0" indent="0" algn="l" rtl="0">
              <a:spcBef>
                <a:spcPts val="1200"/>
              </a:spcBef>
              <a:spcAft>
                <a:spcPts val="120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02124"/>
        </a:solidFill>
        <a:effectLst/>
      </p:bgPr>
    </p:bg>
    <p:spTree>
      <p:nvGrpSpPr>
        <p:cNvPr id="1" name="Shape 716"/>
        <p:cNvGrpSpPr/>
        <p:nvPr/>
      </p:nvGrpSpPr>
      <p:grpSpPr>
        <a:xfrm>
          <a:off x="0" y="0"/>
          <a:ext cx="0" cy="0"/>
          <a:chOff x="0" y="0"/>
          <a:chExt cx="0" cy="0"/>
        </a:xfrm>
      </p:grpSpPr>
      <p:sp>
        <p:nvSpPr>
          <p:cNvPr id="717" name="Google Shape;717;p89"/>
          <p:cNvSpPr txBox="1">
            <a:spLocks noGrp="1"/>
          </p:cNvSpPr>
          <p:nvPr>
            <p:ph type="ctrTitle"/>
          </p:nvPr>
        </p:nvSpPr>
        <p:spPr>
          <a:xfrm>
            <a:off x="671258" y="1163925"/>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4200"/>
              <a:t>SISTEMAS DE TEMPO REAL </a:t>
            </a:r>
            <a:endParaRPr sz="4200"/>
          </a:p>
          <a:p>
            <a:pPr marL="0" lvl="0" indent="0" algn="ctr" rtl="0">
              <a:spcBef>
                <a:spcPts val="0"/>
              </a:spcBef>
              <a:spcAft>
                <a:spcPts val="0"/>
              </a:spcAft>
              <a:buNone/>
            </a:pPr>
            <a:endParaRPr sz="4200"/>
          </a:p>
        </p:txBody>
      </p:sp>
      <p:sp>
        <p:nvSpPr>
          <p:cNvPr id="718" name="Google Shape;718;p89"/>
          <p:cNvSpPr txBox="1">
            <a:spLocks noGrp="1"/>
          </p:cNvSpPr>
          <p:nvPr>
            <p:ph type="subTitle" idx="1"/>
          </p:nvPr>
        </p:nvSpPr>
        <p:spPr>
          <a:xfrm>
            <a:off x="311700" y="23446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pt-BR" sz="1800"/>
              <a:t>(Filipe Correia Belfort)</a:t>
            </a:r>
            <a:endParaRPr sz="1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0"/>
          <p:cNvSpPr txBox="1">
            <a:spLocks noGrp="1"/>
          </p:cNvSpPr>
          <p:nvPr>
            <p:ph type="title"/>
          </p:nvPr>
        </p:nvSpPr>
        <p:spPr>
          <a:xfrm>
            <a:off x="2737625" y="3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Sistemas de tempo real </a:t>
            </a:r>
            <a:endParaRPr sz="2820" b="1"/>
          </a:p>
        </p:txBody>
      </p:sp>
      <p:sp>
        <p:nvSpPr>
          <p:cNvPr id="724" name="Google Shape;724;p90"/>
          <p:cNvSpPr txBox="1">
            <a:spLocks noGrp="1"/>
          </p:cNvSpPr>
          <p:nvPr>
            <p:ph type="body" idx="1"/>
          </p:nvPr>
        </p:nvSpPr>
        <p:spPr>
          <a:xfrm>
            <a:off x="634800" y="500000"/>
            <a:ext cx="7874400" cy="4253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pt-BR" sz="1600"/>
              <a:t>Um Sistema de Tempo-Real é um sistema computacional reactivo, i.e., que reage a estímulos externos (incluindo à passagem do tempo) em intervalos de tempo impostos pelo seu ambiente (operador e objecto controlado</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pt-BR" sz="1600"/>
              <a:t> Um Sistema de Tempo-Real pode ser caracterizado por ter, em geral, um funcionamento contínuo que lhe permite reagir a estímulos externos.</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pt-BR" sz="1600"/>
              <a:t>A correcção de um sistema de tempo-real depende não só do resultado lógico das computações efectuadas, mas também do instante de tempo em que os resultados são produzidos [Stankovic, 1988].</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pt-BR" sz="1600"/>
              <a:t>Um Sistema de Tempo-Real não é um sistema rápido, mas sim um sistema previsível</a:t>
            </a:r>
            <a:endParaRPr sz="16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1"/>
          <p:cNvSpPr txBox="1">
            <a:spLocks noGrp="1"/>
          </p:cNvSpPr>
          <p:nvPr>
            <p:ph type="title"/>
          </p:nvPr>
        </p:nvSpPr>
        <p:spPr>
          <a:xfrm>
            <a:off x="2465875" y="87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Sistemas de tempo real</a:t>
            </a:r>
            <a:endParaRPr sz="2820" b="1"/>
          </a:p>
        </p:txBody>
      </p:sp>
      <p:sp>
        <p:nvSpPr>
          <p:cNvPr id="730" name="Google Shape;730;p91"/>
          <p:cNvSpPr txBox="1">
            <a:spLocks noGrp="1"/>
          </p:cNvSpPr>
          <p:nvPr>
            <p:ph type="body" idx="1"/>
          </p:nvPr>
        </p:nvSpPr>
        <p:spPr>
          <a:xfrm>
            <a:off x="39950" y="1510425"/>
            <a:ext cx="8898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1600"/>
          </a:p>
          <a:p>
            <a:pPr marL="0" lvl="0" indent="0" algn="ctr" rtl="0">
              <a:spcBef>
                <a:spcPts val="1200"/>
              </a:spcBef>
              <a:spcAft>
                <a:spcPts val="1200"/>
              </a:spcAft>
              <a:buNone/>
            </a:pPr>
            <a:r>
              <a:rPr lang="pt-BR" sz="1600"/>
              <a:t> “Executar uma determinada tarefa no menor intervalo de tempo possível” → objectivo de um “general purpose system” vs. “Nunca ultrapassar o intervalo de tempo pré-determinado para executar uma determinada tarefa” → objectivo de um STR (a consequência da perda de uma meta temporal pode ser drástica)</a:t>
            </a:r>
            <a:endParaRPr sz="1600"/>
          </a:p>
        </p:txBody>
      </p:sp>
      <p:sp>
        <p:nvSpPr>
          <p:cNvPr id="731" name="Google Shape;731;p91"/>
          <p:cNvSpPr txBox="1"/>
          <p:nvPr/>
        </p:nvSpPr>
        <p:spPr>
          <a:xfrm>
            <a:off x="2000325" y="1266400"/>
            <a:ext cx="5261100" cy="3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pt-BR" sz="1800">
                <a:solidFill>
                  <a:schemeClr val="dk1"/>
                </a:solidFill>
              </a:rPr>
              <a:t>Sistemas genéricos vs. Sistemas de Tempo-Real</a:t>
            </a:r>
            <a:endParaRPr sz="20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92"/>
          <p:cNvSpPr txBox="1">
            <a:spLocks noGrp="1"/>
          </p:cNvSpPr>
          <p:nvPr>
            <p:ph type="title"/>
          </p:nvPr>
        </p:nvSpPr>
        <p:spPr>
          <a:xfrm>
            <a:off x="311700" y="8427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820" b="1"/>
              <a:t>Embedded System</a:t>
            </a:r>
            <a:endParaRPr sz="1820" b="1"/>
          </a:p>
        </p:txBody>
      </p:sp>
      <p:sp>
        <p:nvSpPr>
          <p:cNvPr id="737" name="Google Shape;737;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600"/>
          </a:p>
          <a:p>
            <a:pPr marL="0" lvl="0" indent="0" algn="l" rtl="0">
              <a:spcBef>
                <a:spcPts val="1200"/>
              </a:spcBef>
              <a:spcAft>
                <a:spcPts val="0"/>
              </a:spcAft>
              <a:buNone/>
            </a:pPr>
            <a:r>
              <a:rPr lang="pt-BR" sz="1600"/>
              <a:t>É um sistema no qual a parte “física” e a parte computacional estão fortemente integradas, interagindo através de sensores e actuadores para desempenhar uma função específica, Um Sistema Embebido é também um sistema computacional reactivo, i.e., que reage a estímulos externos em intervalos de tempo impostos pelo seu ambiente;</a:t>
            </a:r>
            <a:endParaRPr sz="1600"/>
          </a:p>
          <a:p>
            <a:pPr marL="0" lvl="0" indent="0" algn="l" rtl="0">
              <a:spcBef>
                <a:spcPts val="1200"/>
              </a:spcBef>
              <a:spcAft>
                <a:spcPts val="1200"/>
              </a:spcAft>
              <a:buNone/>
            </a:pPr>
            <a:r>
              <a:rPr lang="pt-BR" sz="1600"/>
              <a:t>Exemplos:  “Pacemaker” e desfibrilador, Leitor de cartões inteligentes, Receptor GPS.</a:t>
            </a:r>
            <a:endParaRPr sz="1600"/>
          </a:p>
        </p:txBody>
      </p:sp>
      <p:sp>
        <p:nvSpPr>
          <p:cNvPr id="738" name="Google Shape;738;p92"/>
          <p:cNvSpPr txBox="1">
            <a:spLocks noGrp="1"/>
          </p:cNvSpPr>
          <p:nvPr>
            <p:ph type="title"/>
          </p:nvPr>
        </p:nvSpPr>
        <p:spPr>
          <a:xfrm>
            <a:off x="2168775" y="52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Sistemas de tempo real</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63425" y="217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John Von Neumann</a:t>
            </a:r>
            <a:endParaRPr sz="2820" b="1"/>
          </a:p>
        </p:txBody>
      </p:sp>
      <p:pic>
        <p:nvPicPr>
          <p:cNvPr id="138" name="Google Shape;138;p21"/>
          <p:cNvPicPr preferRelativeResize="0"/>
          <p:nvPr/>
        </p:nvPicPr>
        <p:blipFill rotWithShape="1">
          <a:blip r:embed="rId3">
            <a:alphaModFix/>
          </a:blip>
          <a:srcRect l="25875" r="25875"/>
          <a:stretch/>
        </p:blipFill>
        <p:spPr>
          <a:xfrm>
            <a:off x="159976" y="951575"/>
            <a:ext cx="2951752" cy="3629475"/>
          </a:xfrm>
          <a:prstGeom prst="rect">
            <a:avLst/>
          </a:prstGeom>
          <a:noFill/>
          <a:ln>
            <a:noFill/>
          </a:ln>
        </p:spPr>
      </p:pic>
      <p:pic>
        <p:nvPicPr>
          <p:cNvPr id="139" name="Google Shape;139;p21"/>
          <p:cNvPicPr preferRelativeResize="0"/>
          <p:nvPr/>
        </p:nvPicPr>
        <p:blipFill rotWithShape="1">
          <a:blip r:embed="rId4">
            <a:alphaModFix/>
          </a:blip>
          <a:srcRect l="15201" r="15194"/>
          <a:stretch/>
        </p:blipFill>
        <p:spPr>
          <a:xfrm>
            <a:off x="3690796" y="951575"/>
            <a:ext cx="3150807" cy="3629473"/>
          </a:xfrm>
          <a:prstGeom prst="rect">
            <a:avLst/>
          </a:prstGeom>
          <a:noFill/>
          <a:ln>
            <a:noFill/>
          </a:ln>
        </p:spPr>
      </p:pic>
      <p:sp>
        <p:nvSpPr>
          <p:cNvPr id="140" name="Google Shape;140;p21"/>
          <p:cNvSpPr txBox="1"/>
          <p:nvPr/>
        </p:nvSpPr>
        <p:spPr>
          <a:xfrm>
            <a:off x="6913675" y="1339900"/>
            <a:ext cx="2365800" cy="10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Contribuição no projeto manhattan</a:t>
            </a:r>
            <a:endParaRPr sz="1600">
              <a:solidFill>
                <a:schemeClr val="lt2"/>
              </a:solidFill>
            </a:endParaRPr>
          </a:p>
        </p:txBody>
      </p:sp>
      <p:sp>
        <p:nvSpPr>
          <p:cNvPr id="141" name="Google Shape;141;p21"/>
          <p:cNvSpPr txBox="1"/>
          <p:nvPr/>
        </p:nvSpPr>
        <p:spPr>
          <a:xfrm>
            <a:off x="6913675" y="2494700"/>
            <a:ext cx="2058000" cy="7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Colaboração no ENIAC</a:t>
            </a:r>
            <a:endParaRPr sz="1600">
              <a:solidFill>
                <a:schemeClr val="lt2"/>
              </a:solidFill>
            </a:endParaRPr>
          </a:p>
        </p:txBody>
      </p:sp>
      <p:sp>
        <p:nvSpPr>
          <p:cNvPr id="142" name="Google Shape;142;p21"/>
          <p:cNvSpPr txBox="1"/>
          <p:nvPr/>
        </p:nvSpPr>
        <p:spPr>
          <a:xfrm>
            <a:off x="63425" y="4517675"/>
            <a:ext cx="3422100" cy="2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Fonte: Atomic Heritage Foundation, 2014</a:t>
            </a:r>
            <a:endParaRPr sz="1000">
              <a:solidFill>
                <a:schemeClr val="accent3"/>
              </a:solidFill>
            </a:endParaRPr>
          </a:p>
          <a:p>
            <a:pPr marL="0" lvl="0" indent="0" algn="l" rtl="0">
              <a:spcBef>
                <a:spcPts val="0"/>
              </a:spcBef>
              <a:spcAft>
                <a:spcPts val="0"/>
              </a:spcAft>
              <a:buNone/>
            </a:pPr>
            <a:endParaRPr sz="1800">
              <a:solidFill>
                <a:schemeClr val="lt2"/>
              </a:solidFill>
            </a:endParaRPr>
          </a:p>
        </p:txBody>
      </p:sp>
      <p:sp>
        <p:nvSpPr>
          <p:cNvPr id="143" name="Google Shape;143;p21"/>
          <p:cNvSpPr txBox="1"/>
          <p:nvPr/>
        </p:nvSpPr>
        <p:spPr>
          <a:xfrm>
            <a:off x="63425" y="658125"/>
            <a:ext cx="396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Von Neumann e oppenheimer no projeto Manhattan]</a:t>
            </a:r>
            <a:endParaRPr sz="1000">
              <a:solidFill>
                <a:schemeClr val="accent3"/>
              </a:solidFill>
            </a:endParaRPr>
          </a:p>
        </p:txBody>
      </p:sp>
      <p:sp>
        <p:nvSpPr>
          <p:cNvPr id="144" name="Google Shape;144;p21"/>
          <p:cNvSpPr txBox="1"/>
          <p:nvPr/>
        </p:nvSpPr>
        <p:spPr>
          <a:xfrm>
            <a:off x="6913675" y="3418275"/>
            <a:ext cx="2058000" cy="7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lt2"/>
                </a:solidFill>
              </a:rPr>
              <a:t>Problematização da arquitetura</a:t>
            </a:r>
            <a:endParaRPr sz="1600">
              <a:solidFill>
                <a:schemeClr val="lt2"/>
              </a:solidFill>
            </a:endParaRPr>
          </a:p>
        </p:txBody>
      </p:sp>
      <p:sp>
        <p:nvSpPr>
          <p:cNvPr id="145" name="Google Shape;145;p21"/>
          <p:cNvSpPr txBox="1"/>
          <p:nvPr/>
        </p:nvSpPr>
        <p:spPr>
          <a:xfrm>
            <a:off x="3618650" y="4517675"/>
            <a:ext cx="3422100" cy="2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Fonte: sims lifecycle services, 2022</a:t>
            </a:r>
            <a:endParaRPr sz="1800">
              <a:solidFill>
                <a:schemeClr val="lt2"/>
              </a:solidFill>
            </a:endParaRPr>
          </a:p>
        </p:txBody>
      </p:sp>
      <p:sp>
        <p:nvSpPr>
          <p:cNvPr id="146" name="Google Shape;146;p21"/>
          <p:cNvSpPr txBox="1"/>
          <p:nvPr/>
        </p:nvSpPr>
        <p:spPr>
          <a:xfrm>
            <a:off x="3618650" y="658125"/>
            <a:ext cx="396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accent3"/>
                </a:solidFill>
              </a:rPr>
              <a:t>[Figura: Fotografia do Computador ENIAC]</a:t>
            </a:r>
            <a:endParaRPr sz="1000">
              <a:solidFill>
                <a:schemeClr val="accent3"/>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93"/>
          <p:cNvSpPr txBox="1">
            <a:spLocks noGrp="1"/>
          </p:cNvSpPr>
          <p:nvPr>
            <p:ph type="title"/>
          </p:nvPr>
        </p:nvSpPr>
        <p:spPr>
          <a:xfrm>
            <a:off x="311700" y="769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1800" b="1"/>
              <a:t>Embedded System</a:t>
            </a:r>
            <a:endParaRPr sz="1800" b="1">
              <a:solidFill>
                <a:srgbClr val="000000"/>
              </a:solidFill>
            </a:endParaRPr>
          </a:p>
          <a:p>
            <a:pPr marL="0" lvl="0" indent="0" algn="l" rtl="0">
              <a:spcBef>
                <a:spcPts val="0"/>
              </a:spcBef>
              <a:spcAft>
                <a:spcPts val="0"/>
              </a:spcAft>
              <a:buSzPts val="990"/>
              <a:buNone/>
            </a:pPr>
            <a:endParaRPr sz="1800"/>
          </a:p>
        </p:txBody>
      </p:sp>
      <p:sp>
        <p:nvSpPr>
          <p:cNvPr id="744" name="Google Shape;744;p93"/>
          <p:cNvSpPr txBox="1">
            <a:spLocks noGrp="1"/>
          </p:cNvSpPr>
          <p:nvPr>
            <p:ph type="body" idx="1"/>
          </p:nvPr>
        </p:nvSpPr>
        <p:spPr>
          <a:xfrm>
            <a:off x="225550" y="14507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Um sistema embebido é (quase) sempre um sistema de tempo-real</a:t>
            </a:r>
            <a:endParaRPr sz="1600"/>
          </a:p>
          <a:p>
            <a:pPr marL="0" lvl="0" indent="0" algn="l" rtl="0">
              <a:spcBef>
                <a:spcPts val="1200"/>
              </a:spcBef>
              <a:spcAft>
                <a:spcPts val="0"/>
              </a:spcAft>
              <a:buNone/>
            </a:pPr>
            <a:r>
              <a:rPr lang="pt-BR" sz="1600"/>
              <a:t> Contra exemplo: Um PDA que suporte uma aplicação lúdica</a:t>
            </a:r>
            <a:endParaRPr sz="1600"/>
          </a:p>
          <a:p>
            <a:pPr marL="0" lvl="0" indent="0" algn="l" rtl="0">
              <a:spcBef>
                <a:spcPts val="1200"/>
              </a:spcBef>
              <a:spcAft>
                <a:spcPts val="0"/>
              </a:spcAft>
              <a:buNone/>
            </a:pPr>
            <a:r>
              <a:rPr lang="pt-BR" sz="1600"/>
              <a:t>Nem todos os sistemas de tempo-real são sistemas embebidos</a:t>
            </a:r>
            <a:endParaRPr sz="1600"/>
          </a:p>
          <a:p>
            <a:pPr marL="0" lvl="0" indent="0" algn="l" rtl="0">
              <a:spcBef>
                <a:spcPts val="1200"/>
              </a:spcBef>
              <a:spcAft>
                <a:spcPts val="1200"/>
              </a:spcAft>
              <a:buNone/>
            </a:pPr>
            <a:r>
              <a:rPr lang="pt-BR" sz="1600"/>
              <a:t>Exemplo: Sistemas de controlo de tráfego aéreo, Sistemas de negociação bolsista.</a:t>
            </a:r>
            <a:endParaRPr sz="1600"/>
          </a:p>
        </p:txBody>
      </p:sp>
      <p:sp>
        <p:nvSpPr>
          <p:cNvPr id="745" name="Google Shape;745;p93"/>
          <p:cNvSpPr txBox="1">
            <a:spLocks noGrp="1"/>
          </p:cNvSpPr>
          <p:nvPr>
            <p:ph type="title"/>
          </p:nvPr>
        </p:nvSpPr>
        <p:spPr>
          <a:xfrm>
            <a:off x="24393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Sistemas de tempo real</a:t>
            </a:r>
            <a:endParaRPr sz="2820" b="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94"/>
          <p:cNvSpPr txBox="1">
            <a:spLocks noGrp="1"/>
          </p:cNvSpPr>
          <p:nvPr>
            <p:ph type="title"/>
          </p:nvPr>
        </p:nvSpPr>
        <p:spPr>
          <a:xfrm>
            <a:off x="311700" y="6637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pt-BR" sz="1800" b="1"/>
              <a:t>Parâmetros Temporais </a:t>
            </a:r>
            <a:endParaRPr sz="1800" b="1"/>
          </a:p>
        </p:txBody>
      </p:sp>
      <p:sp>
        <p:nvSpPr>
          <p:cNvPr id="751" name="Google Shape;751;p94"/>
          <p:cNvSpPr txBox="1">
            <a:spLocks noGrp="1"/>
          </p:cNvSpPr>
          <p:nvPr>
            <p:ph type="body" idx="1"/>
          </p:nvPr>
        </p:nvSpPr>
        <p:spPr>
          <a:xfrm>
            <a:off x="265300" y="1161825"/>
            <a:ext cx="8520600" cy="34164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pt-BR" sz="1600"/>
              <a:t>Meta temporal para finalização de uma tarefa (melhor caso e pior caso)</a:t>
            </a:r>
            <a:endParaRPr sz="1600"/>
          </a:p>
          <a:p>
            <a:pPr marL="0" marR="0" lvl="0" indent="0" algn="l" rtl="0">
              <a:lnSpc>
                <a:spcPct val="115000"/>
              </a:lnSpc>
              <a:spcBef>
                <a:spcPts val="1200"/>
              </a:spcBef>
              <a:spcAft>
                <a:spcPts val="0"/>
              </a:spcAft>
              <a:buNone/>
            </a:pPr>
            <a:r>
              <a:rPr lang="pt-BR" sz="1600"/>
              <a:t> A ultrapassagem de uma meta temporal (“deadline”) corresponde a uma avaria temporal (quando o serviço prestado não está em conformidade com a especificação)</a:t>
            </a:r>
            <a:endParaRPr sz="1600"/>
          </a:p>
          <a:p>
            <a:pPr marL="0" marR="0" lvl="0" indent="0" algn="l" rtl="0">
              <a:lnSpc>
                <a:spcPct val="115000"/>
              </a:lnSpc>
              <a:spcBef>
                <a:spcPts val="1200"/>
              </a:spcBef>
              <a:spcAft>
                <a:spcPts val="0"/>
              </a:spcAft>
              <a:buNone/>
            </a:pPr>
            <a:r>
              <a:rPr lang="pt-BR" sz="1600"/>
              <a:t>Sincronização entre instantes de produção de resultados</a:t>
            </a:r>
            <a:endParaRPr sz="1600"/>
          </a:p>
          <a:p>
            <a:pPr marL="0" marR="0" lvl="0" indent="0" algn="l" rtl="0">
              <a:lnSpc>
                <a:spcPct val="115000"/>
              </a:lnSpc>
              <a:spcBef>
                <a:spcPts val="1200"/>
              </a:spcBef>
              <a:spcAft>
                <a:spcPts val="0"/>
              </a:spcAft>
              <a:buNone/>
            </a:pPr>
            <a:r>
              <a:rPr lang="pt-BR" sz="1600"/>
              <a:t> Ex. Sincronização Som – Imagem</a:t>
            </a:r>
            <a:endParaRPr sz="1600"/>
          </a:p>
          <a:p>
            <a:pPr marL="0" marR="0" lvl="0" indent="0" algn="l" rtl="0">
              <a:lnSpc>
                <a:spcPct val="115000"/>
              </a:lnSpc>
              <a:spcBef>
                <a:spcPts val="1200"/>
              </a:spcBef>
              <a:spcAft>
                <a:spcPts val="1200"/>
              </a:spcAft>
              <a:buNone/>
            </a:pPr>
            <a:endParaRPr sz="1600"/>
          </a:p>
        </p:txBody>
      </p:sp>
      <p:sp>
        <p:nvSpPr>
          <p:cNvPr id="752" name="Google Shape;752;p94"/>
          <p:cNvSpPr txBox="1">
            <a:spLocks noGrp="1"/>
          </p:cNvSpPr>
          <p:nvPr>
            <p:ph type="title"/>
          </p:nvPr>
        </p:nvSpPr>
        <p:spPr>
          <a:xfrm>
            <a:off x="27740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Sistemas de tempo real</a:t>
            </a:r>
            <a:endParaRPr sz="2820" b="1"/>
          </a:p>
        </p:txBody>
      </p:sp>
      <p:pic>
        <p:nvPicPr>
          <p:cNvPr id="753" name="Google Shape;753;p94"/>
          <p:cNvPicPr preferRelativeResize="0"/>
          <p:nvPr/>
        </p:nvPicPr>
        <p:blipFill>
          <a:blip r:embed="rId3">
            <a:alphaModFix/>
          </a:blip>
          <a:stretch>
            <a:fillRect/>
          </a:stretch>
        </p:blipFill>
        <p:spPr>
          <a:xfrm>
            <a:off x="2429250" y="3433825"/>
            <a:ext cx="4552325" cy="13369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95"/>
          <p:cNvSpPr txBox="1">
            <a:spLocks noGrp="1"/>
          </p:cNvSpPr>
          <p:nvPr>
            <p:ph type="body" idx="1"/>
          </p:nvPr>
        </p:nvSpPr>
        <p:spPr>
          <a:xfrm>
            <a:off x="311700" y="9801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pt-BR" sz="1600"/>
              <a:t>Tempo de Resposta: Intervalo entre o instante em que uma ou mais entradas modificam o seu valor e o instante em que o sistema computacional reage a essas modificações, através de uma modificação do valor das suas saídas. </a:t>
            </a:r>
            <a:endParaRPr sz="1600"/>
          </a:p>
        </p:txBody>
      </p:sp>
      <p:sp>
        <p:nvSpPr>
          <p:cNvPr id="759" name="Google Shape;759;p95"/>
          <p:cNvSpPr txBox="1">
            <a:spLocks noGrp="1"/>
          </p:cNvSpPr>
          <p:nvPr>
            <p:ph type="title"/>
          </p:nvPr>
        </p:nvSpPr>
        <p:spPr>
          <a:xfrm>
            <a:off x="23100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Sistemas de tempo real</a:t>
            </a:r>
            <a:endParaRPr sz="2820" b="1"/>
          </a:p>
        </p:txBody>
      </p:sp>
      <p:sp>
        <p:nvSpPr>
          <p:cNvPr id="760" name="Google Shape;760;p95"/>
          <p:cNvSpPr txBox="1">
            <a:spLocks noGrp="1"/>
          </p:cNvSpPr>
          <p:nvPr>
            <p:ph type="title"/>
          </p:nvPr>
        </p:nvSpPr>
        <p:spPr>
          <a:xfrm>
            <a:off x="311700" y="5727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pt-BR" sz="1800" b="1"/>
              <a:t>Parâmetros Temporais </a:t>
            </a:r>
            <a:endParaRPr sz="1800" b="1"/>
          </a:p>
        </p:txBody>
      </p:sp>
      <p:pic>
        <p:nvPicPr>
          <p:cNvPr id="761" name="Google Shape;761;p95"/>
          <p:cNvPicPr preferRelativeResize="0"/>
          <p:nvPr/>
        </p:nvPicPr>
        <p:blipFill>
          <a:blip r:embed="rId3">
            <a:alphaModFix/>
          </a:blip>
          <a:stretch>
            <a:fillRect/>
          </a:stretch>
        </p:blipFill>
        <p:spPr>
          <a:xfrm>
            <a:off x="2216850" y="2111800"/>
            <a:ext cx="4785975" cy="28529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96"/>
          <p:cNvSpPr txBox="1">
            <a:spLocks noGrp="1"/>
          </p:cNvSpPr>
          <p:nvPr>
            <p:ph type="title"/>
          </p:nvPr>
        </p:nvSpPr>
        <p:spPr>
          <a:xfrm>
            <a:off x="258675" y="6637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SzPts val="990"/>
              <a:buNone/>
            </a:pPr>
            <a:r>
              <a:rPr lang="pt-BR" sz="1800" b="1"/>
              <a:t>Sistema Crítico vs. Sistema Não-Crítico </a:t>
            </a:r>
            <a:endParaRPr sz="1800" b="1"/>
          </a:p>
        </p:txBody>
      </p:sp>
      <p:sp>
        <p:nvSpPr>
          <p:cNvPr id="767" name="Google Shape;767;p96"/>
          <p:cNvSpPr txBox="1">
            <a:spLocks noGrp="1"/>
          </p:cNvSpPr>
          <p:nvPr>
            <p:ph type="body" idx="1"/>
          </p:nvPr>
        </p:nvSpPr>
        <p:spPr>
          <a:xfrm>
            <a:off x="205625" y="828950"/>
            <a:ext cx="8520600" cy="409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600"/>
          </a:p>
          <a:p>
            <a:pPr marL="0" lvl="0" indent="0" algn="l" rtl="0">
              <a:spcBef>
                <a:spcPts val="1200"/>
              </a:spcBef>
              <a:spcAft>
                <a:spcPts val="0"/>
              </a:spcAft>
              <a:buNone/>
            </a:pPr>
            <a:r>
              <a:rPr lang="pt-BR" sz="1600"/>
              <a:t>Considera-se um STR como sendo </a:t>
            </a:r>
            <a:r>
              <a:rPr lang="pt-BR" sz="1600">
                <a:solidFill>
                  <a:schemeClr val="dk1"/>
                </a:solidFill>
              </a:rPr>
              <a:t>crítico</a:t>
            </a:r>
            <a:r>
              <a:rPr lang="pt-BR" sz="1600"/>
              <a:t> caso o não cumprimento de uma meta temporal (“deadline”) tenha consequências graves para a utilidade do sistema (prejuízo causado várias ordens de grandeza superior ao benefício decorrente da sua correcta execução), de forma prática existe a necessidade de obtenção de garantias em fase de concepção;</a:t>
            </a:r>
            <a:endParaRPr sz="1600"/>
          </a:p>
          <a:p>
            <a:pPr marL="0" lvl="0" indent="0" algn="l" rtl="0">
              <a:spcBef>
                <a:spcPts val="1200"/>
              </a:spcBef>
              <a:spcAft>
                <a:spcPts val="0"/>
              </a:spcAft>
              <a:buNone/>
            </a:pPr>
            <a:endParaRPr sz="1600"/>
          </a:p>
          <a:p>
            <a:pPr marL="0" lvl="0" indent="0" algn="l" rtl="0">
              <a:spcBef>
                <a:spcPts val="1200"/>
              </a:spcBef>
              <a:spcAft>
                <a:spcPts val="1200"/>
              </a:spcAft>
              <a:buNone/>
            </a:pPr>
            <a:r>
              <a:rPr lang="pt-BR" sz="1600"/>
              <a:t>Considera-se um STR como sendo </a:t>
            </a:r>
            <a:r>
              <a:rPr lang="pt-BR" sz="1600">
                <a:solidFill>
                  <a:schemeClr val="dk1"/>
                </a:solidFill>
              </a:rPr>
              <a:t>não-crítico</a:t>
            </a:r>
            <a:r>
              <a:rPr lang="pt-BR" sz="1600"/>
              <a:t> caso esse não cumprimento de metas temporais tenha unicamente consequências ligeiras para a utilidade do sistema; – Enquanto que num sistema crítico as metas temporais são de cumprimento “obrigatório”, num sistema não-crítico as metas temporais descrevem o comportamento temporal desejado para o sistema (por exemplo numa aplicação de videoconferência)</a:t>
            </a:r>
            <a:endParaRPr sz="1600"/>
          </a:p>
        </p:txBody>
      </p:sp>
      <p:sp>
        <p:nvSpPr>
          <p:cNvPr id="768" name="Google Shape;768;p96"/>
          <p:cNvSpPr txBox="1">
            <a:spLocks noGrp="1"/>
          </p:cNvSpPr>
          <p:nvPr>
            <p:ph type="title"/>
          </p:nvPr>
        </p:nvSpPr>
        <p:spPr>
          <a:xfrm>
            <a:off x="2310075" y="-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Sistemas de tempo real</a:t>
            </a:r>
            <a:endParaRPr sz="2820" b="1"/>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97"/>
          <p:cNvSpPr txBox="1">
            <a:spLocks noGrp="1"/>
          </p:cNvSpPr>
          <p:nvPr>
            <p:ph type="title"/>
          </p:nvPr>
        </p:nvSpPr>
        <p:spPr>
          <a:xfrm>
            <a:off x="172500" y="10437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pt-BR" sz="2022"/>
              <a:t> Sistema Avaria-Seguro vs. Sistema Avaria-Operacional</a:t>
            </a:r>
            <a:endParaRPr sz="3022"/>
          </a:p>
        </p:txBody>
      </p:sp>
      <p:sp>
        <p:nvSpPr>
          <p:cNvPr id="774" name="Google Shape;774;p97"/>
          <p:cNvSpPr txBox="1">
            <a:spLocks noGrp="1"/>
          </p:cNvSpPr>
          <p:nvPr>
            <p:ph type="body" idx="1"/>
          </p:nvPr>
        </p:nvSpPr>
        <p:spPr>
          <a:xfrm>
            <a:off x="245400" y="1616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600"/>
              <a:t>Caso existam um ou mais estados seguros de funcionamento do objecto controlado, em caso de avaria o sistema computacional deve evoluir para um desses estados (“Fail-Safe”);</a:t>
            </a:r>
            <a:endParaRPr sz="1600"/>
          </a:p>
          <a:p>
            <a:pPr marL="0" lvl="0" indent="0" algn="l" rtl="0">
              <a:spcBef>
                <a:spcPts val="1200"/>
              </a:spcBef>
              <a:spcAft>
                <a:spcPts val="1200"/>
              </a:spcAft>
              <a:buNone/>
            </a:pPr>
            <a:r>
              <a:rPr lang="pt-BR" sz="1600"/>
              <a:t>Caso não existam estados seguros de funcionamento, o sistema deve manter um nível mínimo de funcionalidade com segurança (“Fail-Operational System”); Nota: um estado seguro de funcionamento é função do objecto controlado e não do sistema computacional.</a:t>
            </a:r>
            <a:endParaRPr sz="1600"/>
          </a:p>
        </p:txBody>
      </p:sp>
      <p:sp>
        <p:nvSpPr>
          <p:cNvPr id="775" name="Google Shape;775;p97"/>
          <p:cNvSpPr txBox="1">
            <a:spLocks noGrp="1"/>
          </p:cNvSpPr>
          <p:nvPr>
            <p:ph type="title"/>
          </p:nvPr>
        </p:nvSpPr>
        <p:spPr>
          <a:xfrm>
            <a:off x="2310075" y="-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Sistemas de tempo real</a:t>
            </a:r>
            <a:endParaRPr sz="2820" b="1"/>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98"/>
          <p:cNvSpPr txBox="1">
            <a:spLocks noGrp="1"/>
          </p:cNvSpPr>
          <p:nvPr>
            <p:ph type="title"/>
          </p:nvPr>
        </p:nvSpPr>
        <p:spPr>
          <a:xfrm>
            <a:off x="311700" y="4980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pt-BR" sz="2022" b="1"/>
              <a:t>Classificação Ortogonal</a:t>
            </a:r>
            <a:endParaRPr sz="3022" b="1"/>
          </a:p>
        </p:txBody>
      </p:sp>
      <p:sp>
        <p:nvSpPr>
          <p:cNvPr id="781" name="Google Shape;781;p98"/>
          <p:cNvSpPr txBox="1">
            <a:spLocks noGrp="1"/>
          </p:cNvSpPr>
          <p:nvPr>
            <p:ph type="body" idx="1"/>
          </p:nvPr>
        </p:nvSpPr>
        <p:spPr>
          <a:xfrm>
            <a:off x="311700" y="1017725"/>
            <a:ext cx="8262000" cy="4073100"/>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0"/>
              </a:spcAft>
              <a:buSzPts val="440"/>
              <a:buNone/>
            </a:pPr>
            <a:r>
              <a:rPr lang="pt-BR" sz="1600"/>
              <a:t>Sistemas de Resposta Garantida vs. Sistemas de Melhor Esforço – Considera-se um sistema como sendo de Resposta Garantida (“Guaranteed Response”) caso a sua concepção seja baseada na adequabilidade de recursos, ou seja, na garantia da existência de recursos computacionais suficientes para suportar os cenários máximos de carga e de falhas</a:t>
            </a:r>
            <a:endParaRPr sz="1600"/>
          </a:p>
          <a:p>
            <a:pPr marL="0" lvl="0" indent="0" algn="just" rtl="0">
              <a:lnSpc>
                <a:spcPct val="105000"/>
              </a:lnSpc>
              <a:spcBef>
                <a:spcPts val="1200"/>
              </a:spcBef>
              <a:spcAft>
                <a:spcPts val="0"/>
              </a:spcAft>
              <a:buSzPts val="440"/>
              <a:buNone/>
            </a:pPr>
            <a:r>
              <a:rPr lang="pt-BR" sz="1600"/>
              <a:t>Sistema determinístico, no que diz respeito à previsibilidade temporal</a:t>
            </a:r>
            <a:endParaRPr sz="1600"/>
          </a:p>
          <a:p>
            <a:pPr marL="0" lvl="0" indent="0" algn="just" rtl="0">
              <a:lnSpc>
                <a:spcPct val="105000"/>
              </a:lnSpc>
              <a:spcBef>
                <a:spcPts val="1200"/>
              </a:spcBef>
              <a:spcAft>
                <a:spcPts val="0"/>
              </a:spcAft>
              <a:buSzPts val="440"/>
              <a:buNone/>
            </a:pPr>
            <a:r>
              <a:rPr lang="pt-BR" sz="1600"/>
              <a:t>Considera-se um sistema como sendo de Melhor Esforço caso a sua concepção seja baseada em estratégias de alocação dinâmica de recursos, combinadas com argumentos probabilísticos acerca da simultaneidade na ocorrência de cenários máximos de carga e/ou de de falhas</a:t>
            </a:r>
            <a:endParaRPr sz="1600"/>
          </a:p>
          <a:p>
            <a:pPr marL="0" lvl="0" indent="0" algn="just" rtl="0">
              <a:lnSpc>
                <a:spcPct val="105000"/>
              </a:lnSpc>
              <a:spcBef>
                <a:spcPts val="1200"/>
              </a:spcBef>
              <a:spcAft>
                <a:spcPts val="0"/>
              </a:spcAft>
              <a:buSzPts val="440"/>
              <a:buNone/>
            </a:pPr>
            <a:r>
              <a:rPr lang="pt-BR" sz="1600"/>
              <a:t>Sistema probabilístico no que diz respeito à previsibilidade temporal.</a:t>
            </a:r>
            <a:endParaRPr sz="1600"/>
          </a:p>
          <a:p>
            <a:pPr marL="0" lvl="0" indent="0" algn="l" rtl="0">
              <a:lnSpc>
                <a:spcPct val="105000"/>
              </a:lnSpc>
              <a:spcBef>
                <a:spcPts val="1200"/>
              </a:spcBef>
              <a:spcAft>
                <a:spcPts val="0"/>
              </a:spcAft>
              <a:buSzPts val="440"/>
              <a:buNone/>
            </a:pPr>
            <a:endParaRPr sz="1600"/>
          </a:p>
          <a:p>
            <a:pPr marL="0" lvl="0" indent="0" algn="l" rtl="0">
              <a:lnSpc>
                <a:spcPct val="105000"/>
              </a:lnSpc>
              <a:spcBef>
                <a:spcPts val="1200"/>
              </a:spcBef>
              <a:spcAft>
                <a:spcPts val="0"/>
              </a:spcAft>
              <a:buSzPts val="440"/>
              <a:buNone/>
            </a:pPr>
            <a:endParaRPr sz="1600"/>
          </a:p>
          <a:p>
            <a:pPr marL="0" lvl="0" indent="0" algn="l" rtl="0">
              <a:lnSpc>
                <a:spcPct val="105000"/>
              </a:lnSpc>
              <a:spcBef>
                <a:spcPts val="1200"/>
              </a:spcBef>
              <a:spcAft>
                <a:spcPts val="1200"/>
              </a:spcAft>
              <a:buSzPts val="440"/>
              <a:buNone/>
            </a:pPr>
            <a:endParaRPr sz="1600"/>
          </a:p>
        </p:txBody>
      </p:sp>
      <p:sp>
        <p:nvSpPr>
          <p:cNvPr id="782" name="Google Shape;782;p98"/>
          <p:cNvSpPr txBox="1">
            <a:spLocks noGrp="1"/>
          </p:cNvSpPr>
          <p:nvPr>
            <p:ph type="title"/>
          </p:nvPr>
        </p:nvSpPr>
        <p:spPr>
          <a:xfrm>
            <a:off x="2343225" y="-74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Sistemas de tempo real</a:t>
            </a:r>
            <a:endParaRPr sz="2820" b="1"/>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99"/>
          <p:cNvSpPr txBox="1">
            <a:spLocks noGrp="1"/>
          </p:cNvSpPr>
          <p:nvPr>
            <p:ph type="body" idx="1"/>
          </p:nvPr>
        </p:nvSpPr>
        <p:spPr>
          <a:xfrm>
            <a:off x="192400" y="13645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pt-BR" sz="1600"/>
              <a:t>Vantagens / Desvantagens de um Sistema de Resposta Garantida:</a:t>
            </a:r>
            <a:endParaRPr sz="1600"/>
          </a:p>
          <a:p>
            <a:pPr marL="0" lvl="0" indent="0" algn="l" rtl="0">
              <a:spcBef>
                <a:spcPts val="1200"/>
              </a:spcBef>
              <a:spcAft>
                <a:spcPts val="0"/>
              </a:spcAft>
              <a:buNone/>
            </a:pPr>
            <a:r>
              <a:rPr lang="pt-BR" sz="1600"/>
              <a:t>O cumprimento das metas temporais é garantido na fase de concepção, não havendo a necessidade de sobrecarregar o processamento “on-line” com o cálculo de testes de escalonabilidade</a:t>
            </a:r>
            <a:endParaRPr sz="1600"/>
          </a:p>
          <a:p>
            <a:pPr marL="0" lvl="0" indent="0" algn="l" rtl="0">
              <a:spcBef>
                <a:spcPts val="1200"/>
              </a:spcBef>
              <a:spcAft>
                <a:spcPts val="0"/>
              </a:spcAft>
              <a:buNone/>
            </a:pPr>
            <a:r>
              <a:rPr lang="pt-BR" sz="1600"/>
              <a:t>Vantajoso para aplicações de elevada criticidade, devido ao determinismo inerente</a:t>
            </a:r>
            <a:endParaRPr sz="1600"/>
          </a:p>
          <a:p>
            <a:pPr marL="0" lvl="0" indent="0" algn="l" rtl="0">
              <a:spcBef>
                <a:spcPts val="1200"/>
              </a:spcBef>
              <a:spcAft>
                <a:spcPts val="0"/>
              </a:spcAft>
              <a:buNone/>
            </a:pPr>
            <a:r>
              <a:rPr lang="pt-BR" sz="1600"/>
              <a:t>Requer na fase de concepção um conhecimento exacto dos pressupostos de carga e de falhas, o que poderá ser de difícil exequibilidade;</a:t>
            </a:r>
            <a:endParaRPr sz="1600"/>
          </a:p>
          <a:p>
            <a:pPr marL="0" lvl="0" indent="0" algn="l" rtl="0">
              <a:spcBef>
                <a:spcPts val="1200"/>
              </a:spcBef>
              <a:spcAft>
                <a:spcPts val="1200"/>
              </a:spcAft>
              <a:buNone/>
            </a:pPr>
            <a:r>
              <a:rPr lang="pt-BR" sz="1600"/>
              <a:t>Implica uma alocação de recursos para o pior caso (carga máxima), gerando uma grande subutilização de recursos computacionais;</a:t>
            </a:r>
            <a:endParaRPr sz="1600"/>
          </a:p>
        </p:txBody>
      </p:sp>
      <p:sp>
        <p:nvSpPr>
          <p:cNvPr id="788" name="Google Shape;788;p99"/>
          <p:cNvSpPr txBox="1">
            <a:spLocks noGrp="1"/>
          </p:cNvSpPr>
          <p:nvPr>
            <p:ph type="title"/>
          </p:nvPr>
        </p:nvSpPr>
        <p:spPr>
          <a:xfrm>
            <a:off x="152625" y="837775"/>
            <a:ext cx="8520600" cy="8118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pt-BR" sz="1822" b="1"/>
              <a:t>Classificação Ortogonal</a:t>
            </a:r>
            <a:endParaRPr sz="2822" b="1"/>
          </a:p>
        </p:txBody>
      </p:sp>
      <p:sp>
        <p:nvSpPr>
          <p:cNvPr id="789" name="Google Shape;789;p99"/>
          <p:cNvSpPr txBox="1">
            <a:spLocks noGrp="1"/>
          </p:cNvSpPr>
          <p:nvPr>
            <p:ph type="title"/>
          </p:nvPr>
        </p:nvSpPr>
        <p:spPr>
          <a:xfrm>
            <a:off x="2343225" y="-28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Sistemas de tempo real</a:t>
            </a:r>
            <a:endParaRPr sz="2820" b="1"/>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0"/>
          <p:cNvSpPr txBox="1">
            <a:spLocks noGrp="1"/>
          </p:cNvSpPr>
          <p:nvPr>
            <p:ph type="title"/>
          </p:nvPr>
        </p:nvSpPr>
        <p:spPr>
          <a:xfrm>
            <a:off x="238800" y="677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pt-BR" sz="2022" b="1"/>
              <a:t> Determinismo de execução: Previsibilidade</a:t>
            </a:r>
            <a:endParaRPr sz="3022" b="1"/>
          </a:p>
        </p:txBody>
      </p:sp>
      <p:sp>
        <p:nvSpPr>
          <p:cNvPr id="795" name="Google Shape;795;p100"/>
          <p:cNvSpPr txBox="1">
            <a:spLocks noGrp="1"/>
          </p:cNvSpPr>
          <p:nvPr>
            <p:ph type="body" idx="1"/>
          </p:nvPr>
        </p:nvSpPr>
        <p:spPr>
          <a:xfrm>
            <a:off x="311700" y="1150300"/>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pt-BR" sz="1600"/>
              <a:t>Deverão ser conhecidos todos os cálculos efectuados para a determinação da carga imposta sobre o sistema computacional (aplicação e sistema operativo)</a:t>
            </a:r>
            <a:endParaRPr sz="1600"/>
          </a:p>
          <a:p>
            <a:pPr marL="0" lvl="0" indent="0" algn="l" rtl="0">
              <a:spcBef>
                <a:spcPts val="1200"/>
              </a:spcBef>
              <a:spcAft>
                <a:spcPts val="0"/>
              </a:spcAft>
              <a:buNone/>
            </a:pPr>
            <a:r>
              <a:rPr lang="pt-BR" sz="1600"/>
              <a:t>Deverão ser conhecidos os tempos de execução das aplicações suportadas (no pior caso, e de uma forma não subestimada) </a:t>
            </a:r>
            <a:endParaRPr sz="1600"/>
          </a:p>
          <a:p>
            <a:pPr marL="0" lvl="0" indent="0" algn="l" rtl="0">
              <a:spcBef>
                <a:spcPts val="1200"/>
              </a:spcBef>
              <a:spcAft>
                <a:spcPts val="0"/>
              </a:spcAft>
              <a:buNone/>
            </a:pPr>
            <a:r>
              <a:rPr lang="pt-BR" sz="1600"/>
              <a:t>Só será possível caso o hardware utilizado tenha tempos de execução previsíveis.</a:t>
            </a:r>
            <a:endParaRPr sz="1600"/>
          </a:p>
          <a:p>
            <a:pPr marL="0" marR="0" lvl="0" indent="0" algn="l" rtl="0">
              <a:lnSpc>
                <a:spcPct val="115000"/>
              </a:lnSpc>
              <a:spcBef>
                <a:spcPts val="1200"/>
              </a:spcBef>
              <a:spcAft>
                <a:spcPts val="0"/>
              </a:spcAft>
              <a:buNone/>
            </a:pPr>
            <a:r>
              <a:rPr lang="pt-BR" sz="1600"/>
              <a:t>A correcta selecção da ordem de execução das tarefas/funções é uma das funções mais relevantes num STR</a:t>
            </a:r>
            <a:endParaRPr sz="1600"/>
          </a:p>
          <a:p>
            <a:pPr marL="0" marR="0" lvl="0" indent="0" algn="l" rtl="0">
              <a:lnSpc>
                <a:spcPct val="115000"/>
              </a:lnSpc>
              <a:spcBef>
                <a:spcPts val="1200"/>
              </a:spcBef>
              <a:spcAft>
                <a:spcPts val="1200"/>
              </a:spcAft>
              <a:buNone/>
            </a:pPr>
            <a:r>
              <a:rPr lang="pt-BR" sz="1600"/>
              <a:t>Deverá ser obtida uma prova de correcto funcionamento do STR (garantia dos requisitos temporais) em tempo de concepção, a partir dos pressupostos de carga e de falhas</a:t>
            </a:r>
            <a:endParaRPr sz="1600"/>
          </a:p>
        </p:txBody>
      </p:sp>
      <p:sp>
        <p:nvSpPr>
          <p:cNvPr id="796" name="Google Shape;796;p100"/>
          <p:cNvSpPr txBox="1">
            <a:spLocks noGrp="1"/>
          </p:cNvSpPr>
          <p:nvPr>
            <p:ph type="title"/>
          </p:nvPr>
        </p:nvSpPr>
        <p:spPr>
          <a:xfrm>
            <a:off x="2376375" y="-99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Sistemas de tempo real</a:t>
            </a:r>
            <a:endParaRPr sz="2820" b="1"/>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Referências: </a:t>
            </a:r>
            <a:endParaRPr sz="2820" b="1"/>
          </a:p>
        </p:txBody>
      </p:sp>
      <p:sp>
        <p:nvSpPr>
          <p:cNvPr id="802" name="Google Shape;802;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pt-BR" sz="1600" dirty="0" err="1"/>
              <a:t>Silberschatz</a:t>
            </a:r>
            <a:r>
              <a:rPr lang="pt-BR" sz="1600" dirty="0"/>
              <a:t>, </a:t>
            </a:r>
            <a:r>
              <a:rPr lang="pt-BR" sz="1600" dirty="0" err="1"/>
              <a:t>Galvin</a:t>
            </a:r>
            <a:r>
              <a:rPr lang="pt-BR" sz="1600" dirty="0"/>
              <a:t> e </a:t>
            </a:r>
            <a:r>
              <a:rPr lang="pt-BR" sz="1600" dirty="0" err="1"/>
              <a:t>Gagn</a:t>
            </a:r>
            <a:r>
              <a:rPr lang="pt-BR" sz="1600" dirty="0"/>
              <a:t>, 2007, Conceitos de sistema operacional com Java – 7 a edição</a:t>
            </a:r>
            <a:endParaRPr sz="1600" dirty="0"/>
          </a:p>
          <a:p>
            <a:pPr marL="0" lvl="0" indent="0" algn="l" rtl="0">
              <a:spcBef>
                <a:spcPts val="0"/>
              </a:spcBef>
              <a:spcAft>
                <a:spcPts val="0"/>
              </a:spcAft>
              <a:buNone/>
            </a:pPr>
            <a:endParaRPr sz="1600" dirty="0"/>
          </a:p>
          <a:p>
            <a:pPr marL="0" lvl="0" indent="0" algn="l" rtl="0">
              <a:spcBef>
                <a:spcPts val="800"/>
              </a:spcBef>
              <a:spcAft>
                <a:spcPts val="0"/>
              </a:spcAft>
              <a:buNone/>
            </a:pPr>
            <a:r>
              <a:rPr lang="pt-BR" sz="1600" dirty="0"/>
              <a:t>TANENBAUM, A.; BOS, H. </a:t>
            </a:r>
            <a:r>
              <a:rPr lang="pt-BR" sz="1600" i="1" dirty="0"/>
              <a:t>Sistemas Operacionais Modernos</a:t>
            </a:r>
            <a:r>
              <a:rPr lang="pt-BR" sz="1600" dirty="0"/>
              <a:t>. 4ª Edição. São Paulo: Pearson </a:t>
            </a:r>
            <a:r>
              <a:rPr lang="pt-BR" sz="1600" dirty="0" err="1"/>
              <a:t>Education</a:t>
            </a:r>
            <a:r>
              <a:rPr lang="pt-BR" sz="1600" dirty="0"/>
              <a:t> do Brasil, 2016.</a:t>
            </a:r>
          </a:p>
          <a:p>
            <a:pPr marL="0" lvl="0" indent="0" algn="l" rtl="0">
              <a:spcBef>
                <a:spcPts val="800"/>
              </a:spcBef>
              <a:spcAft>
                <a:spcPts val="0"/>
              </a:spcAft>
              <a:buNone/>
            </a:pPr>
            <a:r>
              <a:rPr lang="pt-BR" sz="1600" u="sng" dirty="0"/>
              <a:t>ZORZAL, E. Sistemas Operacionais</a:t>
            </a:r>
            <a:r>
              <a:rPr lang="pt-BR" sz="1600" u="sng"/>
              <a:t>. </a:t>
            </a:r>
            <a:endParaRPr sz="1600" dirty="0"/>
          </a:p>
          <a:p>
            <a:pPr marL="0" lvl="0" indent="0" algn="ctr" rtl="0">
              <a:lnSpc>
                <a:spcPct val="100000"/>
              </a:lnSpc>
              <a:spcBef>
                <a:spcPts val="800"/>
              </a:spcBef>
              <a:spcAft>
                <a:spcPts val="0"/>
              </a:spcAft>
              <a:buNone/>
            </a:pPr>
            <a:endParaRPr sz="1600" dirty="0"/>
          </a:p>
          <a:p>
            <a:pPr marL="0" lvl="0" indent="0" algn="l" rtl="0">
              <a:spcBef>
                <a:spcPts val="0"/>
              </a:spcBef>
              <a:spcAft>
                <a:spcPts val="1200"/>
              </a:spcAft>
              <a:buNone/>
            </a:pPr>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02"/>
          <p:cNvSpPr txBox="1">
            <a:spLocks noGrp="1"/>
          </p:cNvSpPr>
          <p:nvPr>
            <p:ph type="title"/>
          </p:nvPr>
        </p:nvSpPr>
        <p:spPr>
          <a:xfrm>
            <a:off x="192650" y="14107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200" b="1"/>
              <a:t>OBRIGADO </a:t>
            </a:r>
            <a:endParaRPr sz="4200" b="1"/>
          </a:p>
          <a:p>
            <a:pPr marL="0" lvl="0" indent="0" algn="ctr" rtl="0">
              <a:spcBef>
                <a:spcPts val="0"/>
              </a:spcBef>
              <a:spcAft>
                <a:spcPts val="0"/>
              </a:spcAft>
              <a:buNone/>
            </a:pPr>
            <a:r>
              <a:rPr lang="pt-BR" sz="4200" b="1"/>
              <a:t>PELA ATENÇÃO E </a:t>
            </a:r>
            <a:endParaRPr sz="4200" b="1"/>
          </a:p>
          <a:p>
            <a:pPr marL="0" lvl="0" indent="0" algn="ctr" rtl="0">
              <a:spcBef>
                <a:spcPts val="0"/>
              </a:spcBef>
              <a:spcAft>
                <a:spcPts val="0"/>
              </a:spcAft>
              <a:buNone/>
            </a:pPr>
            <a:r>
              <a:rPr lang="pt-BR" sz="4200" b="1"/>
              <a:t>BONS ESTUDOS!!! </a:t>
            </a:r>
            <a:endParaRPr sz="4200" b="1"/>
          </a:p>
        </p:txBody>
      </p:sp>
      <p:pic>
        <p:nvPicPr>
          <p:cNvPr id="808" name="Google Shape;808;p102"/>
          <p:cNvPicPr preferRelativeResize="0"/>
          <p:nvPr/>
        </p:nvPicPr>
        <p:blipFill>
          <a:blip r:embed="rId3">
            <a:alphaModFix amt="4000"/>
          </a:blip>
          <a:stretch>
            <a:fillRect/>
          </a:stretch>
        </p:blipFill>
        <p:spPr>
          <a:xfrm>
            <a:off x="2341550" y="554300"/>
            <a:ext cx="4034899" cy="4034899"/>
          </a:xfrm>
          <a:prstGeom prst="rect">
            <a:avLst/>
          </a:prstGeom>
          <a:noFill/>
          <a:ln>
            <a:noFill/>
          </a:ln>
        </p:spPr>
      </p:pic>
      <p:sp>
        <p:nvSpPr>
          <p:cNvPr id="809" name="Google Shape;809;p102"/>
          <p:cNvSpPr txBox="1"/>
          <p:nvPr/>
        </p:nvSpPr>
        <p:spPr>
          <a:xfrm>
            <a:off x="3917200" y="4855100"/>
            <a:ext cx="1812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lt2"/>
                </a:solidFill>
              </a:rPr>
              <a:t>UFMA - 2023</a:t>
            </a:r>
            <a:endParaRPr sz="10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2820" b="1"/>
              <a:t>A arquitetura de Von Neumann</a:t>
            </a:r>
            <a:endParaRPr sz="2820" b="1"/>
          </a:p>
        </p:txBody>
      </p:sp>
      <p:sp>
        <p:nvSpPr>
          <p:cNvPr id="152" name="Google Shape;152;p22"/>
          <p:cNvSpPr txBox="1"/>
          <p:nvPr/>
        </p:nvSpPr>
        <p:spPr>
          <a:xfrm>
            <a:off x="1658850" y="1017725"/>
            <a:ext cx="40731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[Figura: Representação da arquitetura de Von Neumann]</a:t>
            </a:r>
            <a:endParaRPr sz="1000">
              <a:solidFill>
                <a:schemeClr val="accent3"/>
              </a:solidFill>
            </a:endParaRPr>
          </a:p>
        </p:txBody>
      </p:sp>
      <p:sp>
        <p:nvSpPr>
          <p:cNvPr id="153" name="Google Shape;153;p22"/>
          <p:cNvSpPr txBox="1"/>
          <p:nvPr/>
        </p:nvSpPr>
        <p:spPr>
          <a:xfrm>
            <a:off x="1658850" y="4731200"/>
            <a:ext cx="37032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solidFill>
                  <a:schemeClr val="accent3"/>
                </a:solidFill>
              </a:rPr>
              <a:t>Fonte: UNIVERSIDADE SAGRADO CORAÇÃO, 2012</a:t>
            </a:r>
            <a:endParaRPr sz="1000">
              <a:solidFill>
                <a:schemeClr val="accent3"/>
              </a:solidFill>
            </a:endParaRPr>
          </a:p>
        </p:txBody>
      </p:sp>
      <p:pic>
        <p:nvPicPr>
          <p:cNvPr id="154" name="Google Shape;154;p22"/>
          <p:cNvPicPr preferRelativeResize="0"/>
          <p:nvPr/>
        </p:nvPicPr>
        <p:blipFill>
          <a:blip r:embed="rId3">
            <a:alphaModFix/>
          </a:blip>
          <a:stretch>
            <a:fillRect/>
          </a:stretch>
        </p:blipFill>
        <p:spPr>
          <a:xfrm>
            <a:off x="1758425" y="1334588"/>
            <a:ext cx="5703675" cy="34694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7C7076F8-5AAD-7E26-BA35-B8E130BB6533}"/>
              </a:ext>
            </a:extLst>
          </p:cNvPr>
          <p:cNvSpPr txBox="1"/>
          <p:nvPr/>
        </p:nvSpPr>
        <p:spPr>
          <a:xfrm>
            <a:off x="552450" y="694313"/>
            <a:ext cx="8039099" cy="3754874"/>
          </a:xfrm>
          <a:prstGeom prst="rect">
            <a:avLst/>
          </a:prstGeom>
          <a:noFill/>
        </p:spPr>
        <p:txBody>
          <a:bodyPr wrap="square" rtlCol="0">
            <a:spAutoFit/>
          </a:bodyPr>
          <a:lstStyle/>
          <a:p>
            <a:r>
              <a:rPr lang="pt-BR" dirty="0">
                <a:solidFill>
                  <a:schemeClr val="tx1"/>
                </a:solidFill>
              </a:rPr>
              <a:t>Reconhecimentos e Direitos Autorais</a:t>
            </a:r>
          </a:p>
          <a:p>
            <a:endParaRPr lang="pt-BR" dirty="0">
              <a:solidFill>
                <a:schemeClr val="tx1"/>
              </a:solidFill>
            </a:endParaRPr>
          </a:p>
          <a:p>
            <a:r>
              <a:rPr lang="pt-BR" dirty="0">
                <a:solidFill>
                  <a:schemeClr val="tx1"/>
                </a:solidFill>
              </a:rPr>
              <a:t>@autor: [Filipe Correia Belfort, Josiel Costa dos Santos Junior e Steven Roger dos Santos Soares]</a:t>
            </a:r>
          </a:p>
          <a:p>
            <a:endParaRPr lang="pt-BR" dirty="0">
              <a:solidFill>
                <a:schemeClr val="tx1"/>
              </a:solidFill>
            </a:endParaRPr>
          </a:p>
          <a:p>
            <a:r>
              <a:rPr lang="pt-BR" dirty="0">
                <a:solidFill>
                  <a:schemeClr val="tx1"/>
                </a:solidFill>
              </a:rPr>
              <a:t>@contato: [filipe.belfort@discente.ufma.br, josiel.junior@discente.ufma.br e steven.roger@discente.ufma.br]</a:t>
            </a:r>
          </a:p>
          <a:p>
            <a:endParaRPr lang="pt-BR" dirty="0">
              <a:solidFill>
                <a:schemeClr val="tx1"/>
              </a:solidFill>
            </a:endParaRPr>
          </a:p>
          <a:p>
            <a:r>
              <a:rPr lang="pt-BR" dirty="0">
                <a:solidFill>
                  <a:schemeClr val="tx1"/>
                </a:solidFill>
              </a:rPr>
              <a:t>@data última versão: [10-12-2023]</a:t>
            </a:r>
          </a:p>
          <a:p>
            <a:endParaRPr lang="pt-BR" dirty="0">
              <a:solidFill>
                <a:schemeClr val="tx1"/>
              </a:solidFill>
            </a:endParaRPr>
          </a:p>
          <a:p>
            <a:r>
              <a:rPr lang="pt-BR" dirty="0">
                <a:solidFill>
                  <a:schemeClr val="tx1"/>
                </a:solidFill>
              </a:rPr>
              <a:t>@versão: 1.0</a:t>
            </a:r>
          </a:p>
          <a:p>
            <a:endParaRPr lang="pt-BR" dirty="0">
              <a:solidFill>
                <a:schemeClr val="tx1"/>
              </a:solidFill>
            </a:endParaRPr>
          </a:p>
          <a:p>
            <a:r>
              <a:rPr lang="pt-BR" dirty="0">
                <a:solidFill>
                  <a:schemeClr val="tx1"/>
                </a:solidFill>
              </a:rPr>
              <a:t>@outros repositórios: [URLs - https://github.com/Josiel-Jr]</a:t>
            </a:r>
          </a:p>
          <a:p>
            <a:endParaRPr lang="pt-BR" dirty="0">
              <a:solidFill>
                <a:schemeClr val="tx1"/>
              </a:solidFill>
            </a:endParaRPr>
          </a:p>
          <a:p>
            <a:r>
              <a:rPr lang="pt-BR" dirty="0">
                <a:solidFill>
                  <a:schemeClr val="tx1"/>
                </a:solidFill>
              </a:rPr>
              <a:t>@Agradecimentos: Universidade Federal do Maranhão (UFMA), Professor Doutor Thales Levi Azevedo Valente, e colegas de curso.</a:t>
            </a:r>
          </a:p>
          <a:p>
            <a:endParaRPr lang="pt-BR" dirty="0">
              <a:solidFill>
                <a:schemeClr val="tx1"/>
              </a:solidFill>
            </a:endParaRPr>
          </a:p>
          <a:p>
            <a:r>
              <a:rPr lang="pt-BR" dirty="0">
                <a:solidFill>
                  <a:schemeClr val="tx1"/>
                </a:solidFill>
              </a:rPr>
              <a:t>@Copyright/License</a:t>
            </a:r>
          </a:p>
        </p:txBody>
      </p:sp>
    </p:spTree>
    <p:extLst>
      <p:ext uri="{BB962C8B-B14F-4D97-AF65-F5344CB8AC3E}">
        <p14:creationId xmlns:p14="http://schemas.microsoft.com/office/powerpoint/2010/main" val="89879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FB4471DB-4756-E8B9-3A13-9E2A368DC121}"/>
              </a:ext>
            </a:extLst>
          </p:cNvPr>
          <p:cNvSpPr txBox="1"/>
          <p:nvPr/>
        </p:nvSpPr>
        <p:spPr>
          <a:xfrm>
            <a:off x="914400" y="586591"/>
            <a:ext cx="7315200" cy="3970318"/>
          </a:xfrm>
          <a:prstGeom prst="rect">
            <a:avLst/>
          </a:prstGeom>
          <a:noFill/>
        </p:spPr>
        <p:txBody>
          <a:bodyPr wrap="square" rtlCol="0">
            <a:spAutoFit/>
          </a:bodyPr>
          <a:lstStyle/>
          <a:p>
            <a:endParaRPr lang="pt-BR" dirty="0">
              <a:solidFill>
                <a:schemeClr val="tx1"/>
              </a:solidFill>
            </a:endParaRPr>
          </a:p>
          <a:p>
            <a:r>
              <a:rPr lang="pt-BR" dirty="0">
                <a:solidFill>
                  <a:schemeClr val="tx1"/>
                </a:solidFill>
              </a:rPr>
              <a:t>Este material é resultado de um trabalho acadêmico para a disciplina SISTEMAS OPERACIONAIS, sobre a orientação do professor Dr. THALES LEVI AZEVEDO VALENTE, semestre letivo 2023.2, curso Engenharia da Computação, na Universidade Federal do Maranhão (UFMA). Todo o material sob esta licença é software livre: pode ser usado para fins acadêmicos e comerciais sem nenhum custo. Não há papelada, nem royalties, nem restrições de "</a:t>
            </a:r>
            <a:r>
              <a:rPr lang="pt-BR" dirty="0" err="1">
                <a:solidFill>
                  <a:schemeClr val="tx1"/>
                </a:solidFill>
              </a:rPr>
              <a:t>copyleft</a:t>
            </a:r>
            <a:r>
              <a:rPr lang="pt-BR" dirty="0">
                <a:solidFill>
                  <a:schemeClr val="tx1"/>
                </a:solidFill>
              </a:rPr>
              <a: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endParaRPr lang="pt-BR" dirty="0">
              <a:solidFill>
                <a:schemeClr val="tx1"/>
              </a:solidFill>
            </a:endParaRPr>
          </a:p>
          <a:p>
            <a:r>
              <a:rPr lang="pt-BR" dirty="0">
                <a:solidFill>
                  <a:schemeClr val="tx1"/>
                </a:solidFill>
              </a:rPr>
              <a:t>Copyright © 2023 </a:t>
            </a:r>
            <a:r>
              <a:rPr lang="pt-BR" dirty="0" err="1">
                <a:solidFill>
                  <a:schemeClr val="tx1"/>
                </a:solidFill>
              </a:rPr>
              <a:t>Educational</a:t>
            </a:r>
            <a:r>
              <a:rPr lang="pt-BR" dirty="0">
                <a:solidFill>
                  <a:schemeClr val="tx1"/>
                </a:solidFill>
              </a:rPr>
              <a:t> Material</a:t>
            </a:r>
          </a:p>
          <a:p>
            <a:endParaRPr lang="pt-BR" dirty="0">
              <a:solidFill>
                <a:schemeClr val="tx1"/>
              </a:solidFill>
            </a:endParaRPr>
          </a:p>
          <a:p>
            <a:r>
              <a:rPr lang="pt-BR" dirty="0">
                <a:solidFill>
                  <a:schemeClr val="tx1"/>
                </a:solidFill>
              </a:rPr>
              <a:t>Este material está licenciado sob a Licença MIT. É permitido o uso, cópia, modificação, e distribuição deste material para qualquer fim, desde que acompanhado deste aviso de direitos autorais.</a:t>
            </a:r>
          </a:p>
          <a:p>
            <a:endParaRPr lang="pt-BR" dirty="0">
              <a:solidFill>
                <a:schemeClr val="tx1"/>
              </a:solidFill>
            </a:endParaRPr>
          </a:p>
        </p:txBody>
      </p:sp>
    </p:spTree>
    <p:extLst>
      <p:ext uri="{BB962C8B-B14F-4D97-AF65-F5344CB8AC3E}">
        <p14:creationId xmlns:p14="http://schemas.microsoft.com/office/powerpoint/2010/main" val="8583928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DEF68EBF-C860-3CAC-B22F-E593AFAA339A}"/>
              </a:ext>
            </a:extLst>
          </p:cNvPr>
          <p:cNvSpPr txBox="1"/>
          <p:nvPr/>
        </p:nvSpPr>
        <p:spPr>
          <a:xfrm>
            <a:off x="645886" y="2465844"/>
            <a:ext cx="7852228" cy="2677656"/>
          </a:xfrm>
          <a:prstGeom prst="rect">
            <a:avLst/>
          </a:prstGeom>
          <a:noFill/>
        </p:spPr>
        <p:txBody>
          <a:bodyPr wrap="square" rtlCol="0">
            <a:spAutoFit/>
          </a:bodyPr>
          <a:lstStyle/>
          <a:p>
            <a:endParaRPr lang="pt-BR" dirty="0">
              <a:solidFill>
                <a:schemeClr val="tx1"/>
              </a:solidFill>
            </a:endParaRPr>
          </a:p>
          <a:p>
            <a:r>
              <a:rPr lang="pt-BR" dirty="0">
                <a:solidFill>
                  <a:schemeClr val="tx1"/>
                </a:solidFill>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a:p>
            <a:endParaRPr lang="pt-BR" dirty="0">
              <a:solidFill>
                <a:schemeClr val="tx1"/>
              </a:solidFill>
            </a:endParaRPr>
          </a:p>
          <a:p>
            <a:r>
              <a:rPr lang="pt-BR" dirty="0">
                <a:solidFill>
                  <a:schemeClr val="tx1"/>
                </a:solidFill>
              </a:rPr>
              <a:t>Para mais informações sobre a Licença MIT: https://opensource.org/</a:t>
            </a:r>
            <a:r>
              <a:rPr lang="pt-BR" dirty="0" err="1">
                <a:solidFill>
                  <a:schemeClr val="tx1"/>
                </a:solidFill>
              </a:rPr>
              <a:t>licenses</a:t>
            </a:r>
            <a:r>
              <a:rPr lang="pt-BR" dirty="0">
                <a:solidFill>
                  <a:schemeClr val="tx1"/>
                </a:solidFill>
              </a:rPr>
              <a:t>/MIT.</a:t>
            </a:r>
          </a:p>
          <a:p>
            <a:endParaRPr lang="pt-BR" dirty="0"/>
          </a:p>
        </p:txBody>
      </p:sp>
    </p:spTree>
    <p:extLst>
      <p:ext uri="{BB962C8B-B14F-4D97-AF65-F5344CB8AC3E}">
        <p14:creationId xmlns:p14="http://schemas.microsoft.com/office/powerpoint/2010/main" val="80231465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4714</Words>
  <Application>Microsoft Office PowerPoint</Application>
  <PresentationFormat>Apresentação na tela (16:9)</PresentationFormat>
  <Paragraphs>654</Paragraphs>
  <Slides>92</Slides>
  <Notes>90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92</vt:i4>
      </vt:variant>
    </vt:vector>
  </HeadingPairs>
  <TitlesOfParts>
    <vt:vector size="96" baseType="lpstr">
      <vt:lpstr>Arial</vt:lpstr>
      <vt:lpstr>Roboto</vt:lpstr>
      <vt:lpstr>Average</vt:lpstr>
      <vt:lpstr>Simple Dark</vt:lpstr>
      <vt:lpstr>Seminário SO Escalonamento de Processos</vt:lpstr>
      <vt:lpstr>Revolução industrial</vt:lpstr>
      <vt:lpstr>Máquina de escrever</vt:lpstr>
      <vt:lpstr>Alan turing</vt:lpstr>
      <vt:lpstr>Carta de turing</vt:lpstr>
      <vt:lpstr>Máquina de turing</vt:lpstr>
      <vt:lpstr>John Von Neumann</vt:lpstr>
      <vt:lpstr>John Von Neumann</vt:lpstr>
      <vt:lpstr>A arquitetura de Von Neumann</vt:lpstr>
      <vt:lpstr>Gargalo de Von Neumann</vt:lpstr>
      <vt:lpstr>Escalonamento  por Steven Roger S.S.</vt:lpstr>
      <vt:lpstr>Breve Contextualização em Código Java  Programa Armário </vt:lpstr>
      <vt:lpstr>Ou seja…</vt:lpstr>
      <vt:lpstr>Escalonamento  de  Processos  Para que e Como </vt:lpstr>
      <vt:lpstr>Apresentação do PowerPoint</vt:lpstr>
      <vt:lpstr>Apresentação do PowerPoint</vt:lpstr>
      <vt:lpstr>“computadores tornaram-se tão rápidos com o passar dos anos que a CPU dificilmente ainda é um recurso escasso. A maioria dos programas para computadores pessoais é limitada pela taxa na qual o usuário pode apresentar a entrada (digitando ou clicando), não pela taxa na qual a CPU pode processá-la[...]” (Tanenbaum, 2016)</vt:lpstr>
      <vt:lpstr>Caso onde o Escalonamento é importante</vt:lpstr>
      <vt:lpstr>Em qual momento ocorre o escalonamento </vt:lpstr>
      <vt:lpstr>Apresentação do PowerPoint</vt:lpstr>
      <vt:lpstr>Apresentação do PowerPoint</vt:lpstr>
      <vt:lpstr>Apresentação do PowerPoint</vt:lpstr>
      <vt:lpstr>Apresentação do PowerPoint</vt:lpstr>
      <vt:lpstr>Apresentação do PowerPoint</vt:lpstr>
      <vt:lpstr>Fila de prontos e as diversas filas de dispositivos de I/O</vt:lpstr>
      <vt:lpstr>Objetivos do algoritmo de escalonamento  dependendo do ambiente</vt:lpstr>
      <vt:lpstr>Todos  os  Sistemas</vt:lpstr>
      <vt:lpstr>Sistemas  em  Lote</vt:lpstr>
      <vt:lpstr>Sistemas  Interativos</vt:lpstr>
      <vt:lpstr>Tipos de Escalonadores</vt:lpstr>
      <vt:lpstr>Sistemas batch</vt:lpstr>
      <vt:lpstr>First In First Out (FIFO)</vt:lpstr>
      <vt:lpstr>First In First Out (FIFO)</vt:lpstr>
      <vt:lpstr>First In First Out (FIFO)</vt:lpstr>
      <vt:lpstr>First In First Out (FIFO)</vt:lpstr>
      <vt:lpstr>First In First Out (FIFO)</vt:lpstr>
      <vt:lpstr>First In First Out (FIFO)</vt:lpstr>
      <vt:lpstr>First In First Out (FIFO)</vt:lpstr>
      <vt:lpstr>Shortest Job First (SJF)</vt:lpstr>
      <vt:lpstr>Shortest Job First (SJF)</vt:lpstr>
      <vt:lpstr>Shortest Job First (SJF)</vt:lpstr>
      <vt:lpstr>Shortest Job First (SJF)</vt:lpstr>
      <vt:lpstr>Shortest Job First (SJF) </vt:lpstr>
      <vt:lpstr>Shortest Remaining Time Next (SRTN)</vt:lpstr>
      <vt:lpstr>Shortest Remaining Time Next (SRTN)</vt:lpstr>
      <vt:lpstr>Shortest Remaining Time Next (SRTN)</vt:lpstr>
      <vt:lpstr>Shortest Remaining Time Next (SRTN)</vt:lpstr>
      <vt:lpstr>Shortest Remaining Time Next (SRTN)</vt:lpstr>
      <vt:lpstr>Shortest Remaining Time Next (SRTN)</vt:lpstr>
      <vt:lpstr>Shortest Remaining Time Next (SRTN)</vt:lpstr>
      <vt:lpstr>Shortest Remaining Time Next (SRTN) </vt:lpstr>
      <vt:lpstr>SISTEMAS INTERATIVOS </vt:lpstr>
      <vt:lpstr>Escalonador de CPU</vt:lpstr>
      <vt:lpstr>Agendamento de CPU</vt:lpstr>
      <vt:lpstr>Round Robin Scheduling</vt:lpstr>
      <vt:lpstr>Execução do algoritmo Round Robin (1)</vt:lpstr>
      <vt:lpstr>Execução do algoritmo Round Robin (2)</vt:lpstr>
      <vt:lpstr>Execução do algoritmo Round Robin (3) </vt:lpstr>
      <vt:lpstr>Execução do algoritmo Round Robin (4)</vt:lpstr>
      <vt:lpstr>Execução do algoritmo Round Robin (5)</vt:lpstr>
      <vt:lpstr>Execução do algoritmo Round Robin (6)</vt:lpstr>
      <vt:lpstr>Execução do algoritmo Round Robin (7)</vt:lpstr>
      <vt:lpstr>Execução do algoritmo Round Robin (8)</vt:lpstr>
      <vt:lpstr>Execução do algoritmo Round Robin (9)</vt:lpstr>
      <vt:lpstr>Priority Scheduling</vt:lpstr>
      <vt:lpstr>Priority Scheduling</vt:lpstr>
      <vt:lpstr>Priority Scheduling</vt:lpstr>
      <vt:lpstr>Priority Scheduling</vt:lpstr>
      <vt:lpstr>Priority Scheduling</vt:lpstr>
      <vt:lpstr>múltiplas filas</vt:lpstr>
      <vt:lpstr>múltiplas filas</vt:lpstr>
      <vt:lpstr>múltiplas filas</vt:lpstr>
      <vt:lpstr>múltiplas filas</vt:lpstr>
      <vt:lpstr>múltiplas filas</vt:lpstr>
      <vt:lpstr>múltiplas filas</vt:lpstr>
      <vt:lpstr>SISTEMAS DE TEMPO REAL  </vt:lpstr>
      <vt:lpstr>Sistemas de tempo real </vt:lpstr>
      <vt:lpstr>Sistemas de tempo real</vt:lpstr>
      <vt:lpstr>Embedded System</vt:lpstr>
      <vt:lpstr>Embedded System </vt:lpstr>
      <vt:lpstr>Parâmetros Temporais </vt:lpstr>
      <vt:lpstr>Sistemas de tempo real</vt:lpstr>
      <vt:lpstr>Sistema Crítico vs. Sistema Não-Crítico </vt:lpstr>
      <vt:lpstr> Sistema Avaria-Seguro vs. Sistema Avaria-Operacional</vt:lpstr>
      <vt:lpstr>Classificação Ortogonal</vt:lpstr>
      <vt:lpstr>Classificação Ortogonal</vt:lpstr>
      <vt:lpstr> Determinismo de execução: Previsibilidade</vt:lpstr>
      <vt:lpstr>Referências: </vt:lpstr>
      <vt:lpstr>OBRIGADO  PELA ATENÇÃO E  BONS ESTUDOS!!! </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Seminário SO Escalonamento de Processos</dc:title>
  <dc:creator>Steven Roger</dc:creator>
  <cp:lastModifiedBy>Steven Roger</cp:lastModifiedBy>
  <cp:revision>4</cp:revision>
  <dcterms:modified xsi:type="dcterms:W3CDTF">2023-12-11T00:08:05Z</dcterms:modified>
</cp:coreProperties>
</file>